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theme/theme21.xml" ContentType="application/vnd.openxmlformats-officedocument.theme+xml"/>
  <Override PartName="/ppt/slideLayouts/slideLayout22.xml" ContentType="application/vnd.openxmlformats-officedocument.presentationml.slideLayout+xml"/>
  <Override PartName="/ppt/theme/theme22.xml" ContentType="application/vnd.openxmlformats-officedocument.theme+xml"/>
  <Override PartName="/ppt/slideLayouts/slideLayout23.xml" ContentType="application/vnd.openxmlformats-officedocument.presentationml.slideLayout+xml"/>
  <Override PartName="/ppt/theme/theme23.xml" ContentType="application/vnd.openxmlformats-officedocument.theme+xml"/>
  <Override PartName="/ppt/slideLayouts/slideLayout24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2" r:id="rId2"/>
    <p:sldMasterId id="2147483704" r:id="rId3"/>
    <p:sldMasterId id="2147483706" r:id="rId4"/>
    <p:sldMasterId id="2147483708" r:id="rId5"/>
    <p:sldMasterId id="2147483710" r:id="rId6"/>
    <p:sldMasterId id="2147483712" r:id="rId7"/>
    <p:sldMasterId id="2147483714" r:id="rId8"/>
    <p:sldMasterId id="2147483716" r:id="rId9"/>
    <p:sldMasterId id="2147483718" r:id="rId10"/>
    <p:sldMasterId id="2147483720" r:id="rId11"/>
    <p:sldMasterId id="2147483722" r:id="rId12"/>
    <p:sldMasterId id="2147483724" r:id="rId13"/>
    <p:sldMasterId id="2147483726" r:id="rId14"/>
    <p:sldMasterId id="2147483728" r:id="rId15"/>
    <p:sldMasterId id="2147483730" r:id="rId16"/>
    <p:sldMasterId id="2147483732" r:id="rId17"/>
    <p:sldMasterId id="2147483734" r:id="rId18"/>
    <p:sldMasterId id="2147483736" r:id="rId19"/>
    <p:sldMasterId id="2147483742" r:id="rId20"/>
    <p:sldMasterId id="2147483738" r:id="rId21"/>
    <p:sldMasterId id="2147483740" r:id="rId22"/>
    <p:sldMasterId id="2147483744" r:id="rId23"/>
    <p:sldMasterId id="2147483748" r:id="rId24"/>
  </p:sldMasterIdLst>
  <p:notesMasterIdLst>
    <p:notesMasterId r:id="rId49"/>
  </p:notesMasterIdLst>
  <p:sldIdLst>
    <p:sldId id="256" r:id="rId25"/>
    <p:sldId id="259" r:id="rId26"/>
    <p:sldId id="257" r:id="rId27"/>
    <p:sldId id="258" r:id="rId28"/>
    <p:sldId id="260" r:id="rId29"/>
    <p:sldId id="261" r:id="rId30"/>
    <p:sldId id="262" r:id="rId31"/>
    <p:sldId id="282" r:id="rId32"/>
    <p:sldId id="264" r:id="rId33"/>
    <p:sldId id="265" r:id="rId34"/>
    <p:sldId id="268" r:id="rId35"/>
    <p:sldId id="267" r:id="rId36"/>
    <p:sldId id="279" r:id="rId37"/>
    <p:sldId id="269" r:id="rId38"/>
    <p:sldId id="270" r:id="rId39"/>
    <p:sldId id="271" r:id="rId40"/>
    <p:sldId id="272" r:id="rId41"/>
    <p:sldId id="273" r:id="rId42"/>
    <p:sldId id="274" r:id="rId43"/>
    <p:sldId id="275" r:id="rId44"/>
    <p:sldId id="276" r:id="rId45"/>
    <p:sldId id="277" r:id="rId46"/>
    <p:sldId id="278" r:id="rId47"/>
    <p:sldId id="281" r:id="rId4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>
      <p:cViewPr varScale="1">
        <p:scale>
          <a:sx n="103" d="100"/>
          <a:sy n="103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5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E4E6A-4358-4382-896D-755381A7A9EE}" type="datetimeFigureOut">
              <a:rPr lang="ko-KR" altLang="en-US" smtClean="0"/>
              <a:t>2023-07-03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7408B-0252-4B4F-AA4F-B5D34DABE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92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7408B-0252-4B4F-AA4F-B5D34DABE56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45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57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552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15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609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8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698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395536" y="2115604"/>
            <a:ext cx="8352928" cy="44644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1979712" y="622429"/>
            <a:ext cx="6567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2023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년도 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‘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안전여행상품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’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접수</a:t>
            </a:r>
            <a:endParaRPr lang="en-US" altLang="ko-KR" sz="36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36" y="1626234"/>
            <a:ext cx="2217274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★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접수 유의사항</a:t>
            </a:r>
            <a:endParaRPr lang="ko-KR" alt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05048" y="5086925"/>
            <a:ext cx="804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업체별로 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 상품까지만 제출 가능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하며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 상품마다 본 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파일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발표</a:t>
            </a:r>
            <a:endParaRPr lang="en-US" altLang="ko-KR" b="1" u="none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자료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개씩이 제출되어야 합니다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505048" y="4368586"/>
            <a:ext cx="8212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평가에서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 기준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점을 넘지 못하면 향후 접수불가 등의 불이익이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을 수 있으므로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미완성 상품은 제출하시면 안됩니다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505048" y="3648506"/>
            <a:ext cx="8073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발표자료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사진 일체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업체명이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확인되는 경우 노출 횟수마다 매우</a:t>
            </a:r>
            <a:endParaRPr lang="en-US" altLang="ko-KR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큰 감점을 받게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981"/>
            <a:ext cx="1123625" cy="1119803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505048" y="2221192"/>
            <a:ext cx="773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애니메이션 기능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나타내기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날아오기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회전 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사용하지 말아주세요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505048" y="5767372"/>
            <a:ext cx="801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파일의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제목은 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특수기호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등을 제외하고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상품명으로 제출하면 됩니다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827584" y="6127412"/>
            <a:ext cx="69942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b="1" dirty="0" smtClean="0"/>
              <a:t>예시</a:t>
            </a:r>
            <a:r>
              <a:rPr lang="en-US" altLang="ko-KR" sz="1050" b="1" dirty="0" smtClean="0"/>
              <a:t>&gt;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KTX-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!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홍도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/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흑산도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&amp;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해상케이블카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(2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)</a:t>
            </a:r>
            <a:r>
              <a:rPr lang="en-US" altLang="ko-KR" sz="1050" b="1" dirty="0" smtClean="0"/>
              <a:t> </a:t>
            </a:r>
            <a:r>
              <a:rPr lang="ko-KR" altLang="en-US" sz="1050" b="1" dirty="0" smtClean="0"/>
              <a:t>→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 홍도 흑산도 해상케이블카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endParaRPr lang="ko-KR" altLang="en-US" sz="105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05048" y="2692485"/>
            <a:ext cx="8122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표시된 제목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고정서식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심사를 위한 서식이므로 변경 또는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삭제 하면 안되며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일정표를 제외한 모든 항목은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페이지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슬라이드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넘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 않도록 작성해주세요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206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숙박시설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숙박시설에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숙박시설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실시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숙박시설의 상태 및 확인 방법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안전시설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물품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구비 현황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음식점 및 식사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음식점 및 식사에 관한 안전예방 및 관리방안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음식점의 인원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식자재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시설물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식기구</a:t>
            </a:r>
            <a:r>
              <a:rPr lang="ko-KR" altLang="en-US" sz="1000" dirty="0" smtClean="0"/>
              <a:t> 관리와 점검 등을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자유식이 포함된 경우 </a:t>
            </a:r>
            <a:r>
              <a:rPr lang="ko-KR" altLang="en-US" sz="1000" dirty="0" err="1" smtClean="0"/>
              <a:t>자유식</a:t>
            </a:r>
            <a:r>
              <a:rPr lang="ko-KR" altLang="en-US" sz="1000" dirty="0" smtClean="0"/>
              <a:t> 관련 운영방안도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9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선택관광 일정에 위험요소가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endParaRPr lang="ko-KR" altLang="en-US" sz="1000" dirty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선택관광 일정에 위험요소가 없다면 </a:t>
            </a:r>
            <a:r>
              <a:rPr lang="en-US" altLang="ko-KR" sz="1000" spc="-150" dirty="0" smtClean="0"/>
              <a:t>‘</a:t>
            </a:r>
            <a:r>
              <a:rPr lang="ko-KR" altLang="en-US" sz="1000" spc="-150" dirty="0" smtClean="0"/>
              <a:t>위험 선택관광 없음</a:t>
            </a:r>
            <a:r>
              <a:rPr lang="en-US" altLang="ko-KR" sz="1000" spc="-150" dirty="0" smtClean="0"/>
              <a:t>’</a:t>
            </a:r>
            <a:r>
              <a:rPr lang="ko-KR" altLang="en-US" sz="1000" spc="-150" dirty="0" smtClean="0"/>
              <a:t>으로 표기해도 되나 평가과정에 심사위원이 위험 선택관광이 있는 것으로 판단하는 경우 고득점을 받기 어려움</a:t>
            </a:r>
            <a:endParaRPr lang="en-US" altLang="ko-KR" sz="1000" spc="-15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대형사건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 운영 상 발생할 수 있는 대형 사건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사고에 관하여 적시하고 그에 따른 사전예방 및 대응방안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상황대처능력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5630" y="22043"/>
            <a:ext cx="914963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유의사항 및 준비물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여행상품에서 인지한 위험요소에 관하여 여행소비자에게 제공하는 내용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유의사항 및 준비물 등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비상연락망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여행소비자가 해당 여행일정에서 문제가 발생하거나 안전사건 </a:t>
            </a:r>
            <a:r>
              <a:rPr lang="en-US" altLang="ko-KR" sz="1000" spc="-150" dirty="0" smtClean="0"/>
              <a:t>&amp;</a:t>
            </a:r>
            <a:r>
              <a:rPr lang="ko-KR" altLang="en-US" sz="1000" spc="-150" dirty="0" smtClean="0"/>
              <a:t>사고가 발생한 경우 연락할 수 있는 회사연락망 및 외부기관</a:t>
            </a:r>
            <a:r>
              <a:rPr lang="en-US" altLang="ko-KR" sz="1000" spc="-150" dirty="0" smtClean="0"/>
              <a:t>(</a:t>
            </a:r>
            <a:r>
              <a:rPr lang="ko-KR" altLang="en-US" sz="1000" spc="-150" dirty="0" smtClean="0"/>
              <a:t>숙박 등 행사기관 포함</a:t>
            </a:r>
            <a:r>
              <a:rPr lang="en-US" altLang="ko-KR" sz="1000" spc="-150" dirty="0" smtClean="0"/>
              <a:t>)</a:t>
            </a:r>
            <a:r>
              <a:rPr lang="ko-KR" altLang="en-US" sz="1000" spc="-150" dirty="0" smtClean="0"/>
              <a:t>의</a:t>
            </a:r>
            <a:r>
              <a:rPr lang="en-US" altLang="ko-KR" sz="1000" spc="-150" dirty="0" smtClean="0"/>
              <a:t> </a:t>
            </a:r>
            <a:r>
              <a:rPr lang="ko-KR" altLang="en-US" sz="1000" spc="-150" dirty="0" smtClean="0"/>
              <a:t>연락체계를 작성</a:t>
            </a:r>
            <a:endParaRPr lang="ko-KR" altLang="en-US" sz="10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상품독창성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기획과정  및 타 상품  대비 차별성에 관하여 작성</a:t>
            </a:r>
            <a:endParaRPr lang="ko-KR" altLang="en-US" sz="1000" dirty="0"/>
          </a:p>
          <a:p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신규 지역 또는 인프라 활용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품질개선 및 새로운 아이디어 적용 등 해당상품에 적용된 기획과정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교육요소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교육적 요소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역사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스토리텔링</a:t>
            </a:r>
            <a:r>
              <a:rPr lang="ko-KR" altLang="en-US" sz="1000" dirty="0" smtClean="0"/>
              <a:t>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또는 공식축제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문화예술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어울림 마당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등을 활용하였다면 작성</a:t>
            </a:r>
            <a:endParaRPr lang="ko-KR" altLang="en-US" sz="1000" dirty="0"/>
          </a:p>
          <a:p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만일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교육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문화 요소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이라고 표기해도 되나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가급적 연관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특정 기간이나 계절에 체험 기회를 부여하거나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자유시간을 활용하여 이용토록 하</a:t>
            </a:r>
            <a:endParaRPr lang="en-US" altLang="ko-KR" sz="1000" dirty="0" smtClean="0"/>
          </a:p>
          <a:p>
            <a:r>
              <a:rPr lang="en-US" altLang="ko-KR" sz="1000" dirty="0" smtClean="0"/>
              <a:t>    </a:t>
            </a:r>
            <a:r>
              <a:rPr lang="ko-KR" altLang="en-US" sz="1000" dirty="0" smtClean="0"/>
              <a:t> 는 등의 방법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지어 서술하면 점수 획득에 도움이 됨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환경보호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공정여행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친환경 업체 또는 관련 수단 이용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자연 및 문화재 보호를 위한 안내 및 운영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현지물품 구매 또는 체험 등을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환경보호 및 현지와의 공생 연관성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공정여행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004" y="0"/>
            <a:ext cx="9139995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판매관리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광고계획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‘</a:t>
            </a:r>
            <a:r>
              <a:rPr lang="ko-KR" altLang="en-US" sz="1000" dirty="0" smtClean="0"/>
              <a:t>안전여행상품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에 선정 될 경우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판매관리 및 광고 계획을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해당 상품의 실적 관리 및 보고 방안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인원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부서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지정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구체적인 광고 계획 등을 작성</a:t>
            </a:r>
            <a:endParaRPr lang="en-US" altLang="ko-KR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46844" y="36677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접수상품명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46844" y="360485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테마구분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32214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945712" y="1717358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17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개시도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서울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세종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광주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부산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울산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인천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강원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제주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지역이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전국일주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46844" y="428236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이용교통구분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46844" y="4967046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이용숙박구분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46844" y="5660194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숙박일수구분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945712" y="6055404"/>
            <a:ext cx="68579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테마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숙박일수 구분은 반드시 </a:t>
            </a:r>
            <a:r>
              <a:rPr lang="ko-KR" altLang="en-US" sz="1050" b="1" dirty="0">
                <a:solidFill>
                  <a:srgbClr val="FF0000"/>
                </a:solidFill>
              </a:rPr>
              <a:t>비중이 가장 높은 항목 하나만 남기고 </a:t>
            </a:r>
            <a:r>
              <a:rPr lang="ko-KR" altLang="en-US" sz="1050" b="1" dirty="0" smtClean="0">
                <a:solidFill>
                  <a:srgbClr val="FF0000"/>
                </a:solidFill>
              </a:rPr>
              <a:t>나머지 내용 삭제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!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46844" y="236613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계절구분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945712" y="2761342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겨울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계절상품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계절무관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3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46844" y="756605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여행상품가격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630094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포함사항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17720" y="756605"/>
            <a:ext cx="898096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50116" y="756540"/>
            <a:ext cx="898096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102311" y="1150761"/>
            <a:ext cx="20938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성인 </a:t>
            </a:r>
            <a:r>
              <a:rPr lang="en-US" altLang="ko-KR" sz="105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 기준 상품가격 작성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17720" y="1630029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017720" y="2206093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017720" y="2782092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식사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2017720" y="3358156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쇼핑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107504" y="147662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2017720" y="3943577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옵션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102311" y="4334849"/>
            <a:ext cx="55771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식사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쇼핑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옵션 항목은 주요한 사항만 작성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없는 경우에는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‘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없음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’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으로 표기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직선 연결선 15"/>
          <p:cNvCxnSpPr/>
          <p:nvPr userDrawn="1"/>
        </p:nvCxnSpPr>
        <p:spPr>
          <a:xfrm>
            <a:off x="107504" y="466708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246844" y="4796426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 산출내용</a:t>
            </a:r>
            <a:endParaRPr lang="ko-KR" altLang="en-US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246844" y="5290997"/>
            <a:ext cx="1569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가격결정의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핵심요소를 기반으로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설명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ko-KR" altLang="en-US" sz="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가격책정 이유와 근거 등을 작성하되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각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요소별로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구체적인 금액 표기는 필수사항이 아니므로 선택적으로 작성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0" y="28296"/>
            <a:ext cx="9144000" cy="4308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가격을 구체적으로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포함사항과 </a:t>
            </a:r>
            <a:r>
              <a:rPr lang="ko-KR" altLang="en-US" sz="1000" dirty="0" err="1" smtClean="0"/>
              <a:t>불포함사항</a:t>
            </a:r>
            <a:r>
              <a:rPr lang="ko-KR" altLang="en-US" sz="1000" dirty="0" smtClean="0"/>
              <a:t> 등을 명확히 하여 가격책정 이유와 근거 등을 작성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76207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여가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레져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휴양 활동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여가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레져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휴양 상품이 아닌 경우라 하더라도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해당 상품의 기본적인 주제와 </a:t>
            </a:r>
            <a:r>
              <a:rPr lang="ko-KR" altLang="en-US" sz="1000" dirty="0" err="1" smtClean="0"/>
              <a:t>컨셉에</a:t>
            </a:r>
            <a:r>
              <a:rPr lang="ko-KR" altLang="en-US" sz="1000" dirty="0" smtClean="0"/>
              <a:t> 따라 여행소비자를 위해 볼거리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먹을거리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즐길거리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등을 </a:t>
            </a:r>
            <a:r>
              <a:rPr lang="ko-KR" altLang="en-US" sz="1000" dirty="0" err="1" smtClean="0"/>
              <a:t>제공하거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</a:t>
            </a:r>
            <a:r>
              <a:rPr lang="ko-KR" altLang="en-US" sz="1000" dirty="0" smtClean="0"/>
              <a:t>나 </a:t>
            </a:r>
            <a:r>
              <a:rPr lang="ko-KR" altLang="en-US" sz="1000" dirty="0" smtClean="0"/>
              <a:t>자유시간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이동시간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소요시간 등을 적정하게 반영하여 소비자 만족도를 높이는지 등을 구체적으로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여행상품이 소비자가 이용하는 경우 여가</a:t>
            </a:r>
            <a:r>
              <a:rPr lang="en-US" altLang="ko-KR" sz="1000" dirty="0" smtClean="0"/>
              <a:t>,</a:t>
            </a:r>
            <a:r>
              <a:rPr lang="ko-KR" altLang="en-US" sz="1000" dirty="0" err="1" smtClean="0"/>
              <a:t>레져</a:t>
            </a:r>
            <a:r>
              <a:rPr lang="en-US" altLang="ko-KR" sz="1000" dirty="0" smtClean="0"/>
              <a:t>,</a:t>
            </a:r>
            <a:r>
              <a:rPr lang="ko-KR" altLang="en-US" sz="1000" dirty="0" smtClean="0"/>
              <a:t>휴양 활동으로써 적합한지에 관하여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749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취소료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규정 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소비자에게 표기하는 방법 그대로를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특약을 사용하는 경우 사유 등을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적용되는 </a:t>
            </a:r>
            <a:r>
              <a:rPr lang="ko-KR" altLang="en-US" sz="1000" dirty="0" err="1" smtClean="0"/>
              <a:t>취소료</a:t>
            </a:r>
            <a:r>
              <a:rPr lang="ko-KR" altLang="en-US" sz="1000" dirty="0" smtClean="0"/>
              <a:t> 규정을 작성하고 근거 및 사유를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및 쇼핑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해당 여행상품에 반영되어 있는 모든 선택관광 및 쇼핑 일정을</a:t>
            </a:r>
            <a:r>
              <a:rPr lang="ko-KR" altLang="en-US" sz="1000" spc="-150" baseline="0" dirty="0" smtClean="0"/>
              <a:t> 소비자에게 제공하는 내용 작성 </a:t>
            </a:r>
            <a:r>
              <a:rPr lang="en-US" altLang="ko-KR" sz="1000" spc="-150" baseline="0" dirty="0" smtClean="0"/>
              <a:t>/ </a:t>
            </a:r>
            <a:r>
              <a:rPr lang="en-US" altLang="ko-KR" sz="1000" dirty="0" smtClean="0"/>
              <a:t> - </a:t>
            </a:r>
            <a:r>
              <a:rPr lang="ko-KR" altLang="en-US" sz="1000" spc="-150" dirty="0" smtClean="0"/>
              <a:t>선택관광 및 쇼핑 일정이 없다면 </a:t>
            </a:r>
            <a:r>
              <a:rPr lang="en-US" altLang="ko-KR" sz="1000" spc="-150" dirty="0" smtClean="0"/>
              <a:t>‘</a:t>
            </a:r>
            <a:r>
              <a:rPr lang="ko-KR" altLang="en-US" sz="1000" spc="-150" dirty="0" smtClean="0"/>
              <a:t>선택관광 및 쇼핑일정 없음</a:t>
            </a:r>
            <a:r>
              <a:rPr lang="en-US" altLang="ko-KR" sz="1000" spc="-150" dirty="0" smtClean="0"/>
              <a:t>’</a:t>
            </a:r>
            <a:r>
              <a:rPr lang="ko-KR" altLang="en-US" sz="1000" spc="-150" dirty="0" smtClean="0"/>
              <a:t>으로</a:t>
            </a:r>
            <a:r>
              <a:rPr lang="ko-KR" altLang="en-US" sz="1000" spc="-150" baseline="0" dirty="0" smtClean="0"/>
              <a:t> 작성</a:t>
            </a:r>
            <a:endParaRPr lang="en-US" altLang="ko-KR" sz="1000" spc="-15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spc="0" dirty="0" smtClean="0"/>
              <a:t>선택관광 및 쇼핑의 유무를 평가하는 것이 아니며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정보의 구체성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일시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장소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소요시간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특징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환불정보 등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과 소비자 알림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정보제공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 및</a:t>
            </a:r>
            <a:r>
              <a:rPr lang="en-US" altLang="ko-KR" sz="1000" spc="0" dirty="0" smtClean="0"/>
              <a:t> </a:t>
            </a:r>
            <a:r>
              <a:rPr lang="ko-KR" altLang="en-US" sz="1000" spc="0" dirty="0" smtClean="0"/>
              <a:t>여행상품의 목적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 </a:t>
            </a:r>
            <a:r>
              <a:rPr lang="ko-KR" altLang="en-US" sz="1000" spc="0" dirty="0" smtClean="0"/>
              <a:t> </a:t>
            </a:r>
            <a:r>
              <a:rPr lang="ko-KR" altLang="en-US" sz="1000" spc="0" dirty="0" err="1" smtClean="0"/>
              <a:t>부합성</a:t>
            </a:r>
            <a:r>
              <a:rPr lang="ko-KR" altLang="en-US" sz="1000" spc="0" dirty="0" smtClean="0"/>
              <a:t> 등을 평가하는 것임 </a:t>
            </a:r>
            <a:r>
              <a:rPr lang="en-US" altLang="ko-KR" sz="1000" spc="0" dirty="0" smtClean="0"/>
              <a:t>/ </a:t>
            </a:r>
            <a:r>
              <a:rPr lang="en-US" altLang="ko-KR" sz="1000" dirty="0" smtClean="0"/>
              <a:t>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 smtClean="0"/>
              <a:t>페이지 이내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10930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23777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▶가점항목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여행일정표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altLang="ko-KR" sz="10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000" b="0" baseline="0" dirty="0" smtClean="0">
                <a:effectLst/>
              </a:rPr>
              <a:t>일차 수에 따라 </a:t>
            </a:r>
            <a:r>
              <a:rPr lang="en-US" altLang="ko-KR" sz="1000" b="1" u="sng" dirty="0" smtClean="0"/>
              <a:t>’</a:t>
            </a:r>
            <a:r>
              <a:rPr lang="ko-KR" altLang="en-US" sz="1000" b="1" u="sng" dirty="0" smtClean="0">
                <a:solidFill>
                  <a:srgbClr val="FF0000"/>
                </a:solidFill>
              </a:rPr>
              <a:t>반드시 본 슬라이드</a:t>
            </a:r>
            <a:r>
              <a:rPr lang="en-US" altLang="ko-KR" sz="1000" b="1" u="sng" dirty="0" smtClean="0"/>
              <a:t>’</a:t>
            </a:r>
            <a:r>
              <a:rPr lang="ko-KR" altLang="en-US" sz="1000" dirty="0" smtClean="0"/>
              <a:t>를 추가하여 작성하고 필요 시 관련 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아래 예시로 작성된 내용을 자유롭게 늘리거나 줄여서 사용해도 되며 다수 칸을 복사 또는 변경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삭제하거나 색상을 바꾸는 등 자유롭게 작성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단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글자크기</a:t>
            </a:r>
            <a:endParaRPr lang="en-US" altLang="ko-KR" sz="1000" dirty="0" smtClean="0"/>
          </a:p>
          <a:p>
            <a:r>
              <a:rPr lang="en-US" altLang="ko-KR" sz="1000" dirty="0" smtClean="0"/>
              <a:t>     </a:t>
            </a:r>
            <a:r>
              <a:rPr lang="ko-KR" altLang="en-US" sz="1000" dirty="0" smtClean="0"/>
              <a:t>는 가급적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포인트 이상으로 작성하는 것이 좋으며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예시로 작성된 내용을 그대로 수정해서 사용해도 무방함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47742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6040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안전관리계획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안전여행을 위한 안전관리 활동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계획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의지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안전부서 운영</a:t>
            </a:r>
            <a:r>
              <a:rPr lang="en-US" altLang="ko-KR" sz="1000" dirty="0"/>
              <a:t>(</a:t>
            </a:r>
            <a:r>
              <a:rPr lang="ko-KR" altLang="en-US" sz="1000" dirty="0"/>
              <a:t>지정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현황 또는 향후 운영계획을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안전을 반영한 </a:t>
            </a:r>
            <a:r>
              <a:rPr lang="ko-KR" altLang="en-US" sz="1000" dirty="0" smtClean="0"/>
              <a:t>상품기획</a:t>
            </a:r>
            <a:r>
              <a:rPr lang="en-US" altLang="ko-KR" sz="1000" dirty="0"/>
              <a:t>/</a:t>
            </a:r>
            <a:r>
              <a:rPr lang="ko-KR" altLang="en-US" sz="1000" dirty="0"/>
              <a:t>광고 </a:t>
            </a:r>
            <a:r>
              <a:rPr lang="ko-KR" altLang="en-US" sz="1000" dirty="0" smtClean="0"/>
              <a:t>등 업무반영 사항 작성 </a:t>
            </a:r>
            <a:r>
              <a:rPr lang="en-US" altLang="ko-KR" sz="800" b="1" dirty="0" smtClean="0"/>
              <a:t>* </a:t>
            </a:r>
            <a:r>
              <a:rPr lang="ko-KR" altLang="en-US" sz="800" b="1" dirty="0" smtClean="0"/>
              <a:t>인력 및 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1000" b="1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594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516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안전인력현황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안전여행을 위한 귀사 인력운영에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안전인력 수</a:t>
            </a:r>
            <a:r>
              <a:rPr lang="en-US" altLang="ko-KR" sz="1000" dirty="0"/>
              <a:t>, </a:t>
            </a:r>
            <a:r>
              <a:rPr lang="ko-KR" altLang="en-US" sz="1000" dirty="0"/>
              <a:t>자격현황</a:t>
            </a:r>
            <a:r>
              <a:rPr lang="en-US" altLang="ko-KR" sz="1000" dirty="0"/>
              <a:t>, </a:t>
            </a:r>
            <a:r>
              <a:rPr lang="ko-KR" altLang="en-US" sz="1000" dirty="0"/>
              <a:t>업무구분</a:t>
            </a:r>
            <a:r>
              <a:rPr lang="en-US" altLang="ko-KR" sz="1000" dirty="0"/>
              <a:t>(</a:t>
            </a:r>
            <a:r>
              <a:rPr lang="ko-KR" altLang="en-US" sz="1000" dirty="0"/>
              <a:t>종사형태</a:t>
            </a:r>
            <a:r>
              <a:rPr lang="en-US" altLang="ko-KR" sz="1000" dirty="0"/>
              <a:t>), </a:t>
            </a:r>
            <a:r>
              <a:rPr lang="ko-KR" altLang="en-US" sz="1000" dirty="0"/>
              <a:t>인사관리</a:t>
            </a:r>
            <a:r>
              <a:rPr lang="en-US" altLang="ko-KR" sz="1000" dirty="0"/>
              <a:t>(</a:t>
            </a:r>
            <a:r>
              <a:rPr lang="ko-KR" altLang="en-US" sz="1000" dirty="0"/>
              <a:t>우수자 선발 등</a:t>
            </a:r>
            <a:r>
              <a:rPr lang="en-US" altLang="ko-KR" sz="1000" dirty="0"/>
              <a:t>), </a:t>
            </a:r>
            <a:r>
              <a:rPr lang="ko-KR" altLang="en-US" sz="1000" dirty="0"/>
              <a:t>인력수급계획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800" b="1" dirty="0" smtClean="0"/>
              <a:t>      * </a:t>
            </a:r>
            <a:r>
              <a:rPr lang="ko-KR" altLang="en-US" sz="800" b="1" dirty="0" smtClean="0"/>
              <a:t>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8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0778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안전교육현황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공고일 기준 최근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년간 안전에 </a:t>
            </a:r>
            <a:r>
              <a:rPr lang="ko-KR" altLang="en-US" sz="1000" dirty="0"/>
              <a:t>관한 교육현황을 작성</a:t>
            </a: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연간 안전교육 실시 현황</a:t>
            </a:r>
            <a:r>
              <a:rPr lang="en-US" altLang="ko-KR" sz="1000" dirty="0"/>
              <a:t>, </a:t>
            </a:r>
            <a:r>
              <a:rPr lang="ko-KR" altLang="en-US" sz="1000" dirty="0"/>
              <a:t>교육대상</a:t>
            </a:r>
            <a:r>
              <a:rPr lang="en-US" altLang="ko-KR" sz="1000" dirty="0"/>
              <a:t>(</a:t>
            </a:r>
            <a:r>
              <a:rPr lang="ko-KR" altLang="en-US" sz="1000" dirty="0"/>
              <a:t>임직원</a:t>
            </a:r>
            <a:r>
              <a:rPr lang="en-US" altLang="ko-KR" sz="1000" dirty="0"/>
              <a:t>, </a:t>
            </a:r>
            <a:r>
              <a:rPr lang="ko-KR" altLang="en-US" sz="1000" dirty="0"/>
              <a:t>거래처 등</a:t>
            </a:r>
            <a:r>
              <a:rPr lang="en-US" altLang="ko-KR" sz="1000" dirty="0"/>
              <a:t>), </a:t>
            </a:r>
            <a:r>
              <a:rPr lang="ko-KR" altLang="en-US" sz="1000" dirty="0"/>
              <a:t>교육실적 파악</a:t>
            </a:r>
            <a:r>
              <a:rPr lang="en-US" altLang="ko-KR" sz="1000" dirty="0"/>
              <a:t>(</a:t>
            </a:r>
            <a:r>
              <a:rPr lang="ko-KR" altLang="en-US" sz="1000" dirty="0"/>
              <a:t>거래처 확인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09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소비자 피해보상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소비자 피해보상을 위한 귀사 관리운영에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배상책임보험가입 현황</a:t>
            </a:r>
            <a:r>
              <a:rPr lang="en-US" altLang="ko-KR" sz="1000" dirty="0"/>
              <a:t>, </a:t>
            </a:r>
            <a:r>
              <a:rPr lang="ko-KR" altLang="en-US" sz="1000" dirty="0"/>
              <a:t>자체 보상체제</a:t>
            </a:r>
            <a:r>
              <a:rPr lang="en-US" altLang="ko-KR" sz="1000" dirty="0"/>
              <a:t>, </a:t>
            </a:r>
            <a:r>
              <a:rPr lang="ko-KR" altLang="en-US" sz="1000" dirty="0"/>
              <a:t>예수금 </a:t>
            </a:r>
            <a:r>
              <a:rPr lang="ko-KR" altLang="en-US" sz="1000" dirty="0" smtClean="0"/>
              <a:t>적립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피해 발생 시 보상방안 </a:t>
            </a:r>
            <a:r>
              <a:rPr lang="ko-KR" altLang="en-US" sz="1000" dirty="0"/>
              <a:t>등과 같은 </a:t>
            </a:r>
            <a:r>
              <a:rPr lang="ko-KR" altLang="en-US" sz="1000" dirty="0" smtClean="0"/>
              <a:t>대비책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배상책임보험 가입한 경우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증서 사본 개별 제출 필수</a:t>
            </a:r>
            <a:r>
              <a:rPr lang="en-US" altLang="ko-KR" sz="800" b="1" dirty="0" smtClean="0"/>
              <a:t>,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내용에 보험증서 사진 삽입 금지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영업보증보험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공제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본 내용과 무관하므로 작성 금지</a:t>
            </a:r>
            <a:endParaRPr lang="ko-KR" altLang="en-US" sz="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안전매뉴얼 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안전매뉴얼 및 안전 관련 안내문을 어떻게 </a:t>
            </a:r>
            <a:r>
              <a:rPr lang="ko-KR" altLang="en-US" sz="1000" dirty="0" err="1" smtClean="0"/>
              <a:t>활용하는지와</a:t>
            </a:r>
            <a:r>
              <a:rPr lang="ko-KR" altLang="en-US" sz="1000" dirty="0" smtClean="0"/>
              <a:t> 사용하는 매뉴얼의 주요 내용 작성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자체 제작 또는 외부자료인지 여부와 관계없이 안전에 관한 일체의 매뉴얼 및 안내문의 활용 방식을 작성</a:t>
            </a:r>
            <a:endParaRPr lang="en-US" altLang="ko-KR" sz="800" dirty="0"/>
          </a:p>
          <a:p>
            <a:pPr fontAlgn="base"/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안전매뉴얼의 업데이트를 위한 귀사의 노력 등을 기술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업데이트를 위한 사례 및 자료 수집 방법과 분석 등을 작성하고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지속해서 변화하고 있는 환경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법규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시대발전 등을 반영하기 위한 활동 및 노력을 기술</a:t>
            </a:r>
            <a:endParaRPr lang="en-US" altLang="ko-KR" sz="800" b="1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</a:t>
            </a:r>
            <a:r>
              <a:rPr lang="ko-KR" altLang="en-US" sz="800" b="1" dirty="0"/>
              <a:t>외부자료를 활용하는 경우에는 </a:t>
            </a:r>
            <a:r>
              <a:rPr lang="ko-KR" altLang="en-US" sz="800" b="1" dirty="0" smtClean="0"/>
              <a:t>상기 내용을 포함하여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자료 </a:t>
            </a:r>
            <a:r>
              <a:rPr lang="ko-KR" altLang="en-US" sz="800" b="1" dirty="0"/>
              <a:t>및 매뉴얼 등을 확보하는 방법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자체 자료로의 가공 및 제작계획 등에 관하여 작성</a:t>
            </a:r>
            <a:endParaRPr lang="en-US" altLang="ko-KR" sz="800" b="1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여행지 위험요소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여행지에 위험요소가 있는 일정이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r>
              <a:rPr lang="en-US" altLang="ko-KR" sz="1000" b="1" dirty="0" smtClean="0"/>
              <a:t> </a:t>
            </a:r>
            <a:r>
              <a:rPr lang="en-US" altLang="ko-KR" sz="800" b="1" dirty="0" smtClean="0"/>
              <a:t>*</a:t>
            </a:r>
            <a:r>
              <a:rPr lang="ko-KR" altLang="en-US" sz="800" b="1" dirty="0" smtClean="0"/>
              <a:t> 교통수단 및 선택관광은 제외</a:t>
            </a:r>
            <a:endParaRPr lang="ko-KR" altLang="en-US" sz="800" dirty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위험 여행지가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위험 여행지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으로 표기해도 되나 평가과정에 심사위원이 위험 여행지가 있는 것으로 판단하는 경우 고득점을 받기 어려움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▶사전예방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교통수단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교통수단에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교통수단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차량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선박의 연식 및 상태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구호장비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기사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선장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의 자격 및 운영방법 등을 작성</a:t>
            </a:r>
            <a:r>
              <a:rPr lang="en-US" altLang="ko-KR" sz="1000" b="1" dirty="0" smtClean="0"/>
              <a:t> </a:t>
            </a:r>
            <a:r>
              <a:rPr lang="en-US" altLang="ko-KR" sz="800" b="1" spc="-150" dirty="0" smtClean="0"/>
              <a:t>*</a:t>
            </a:r>
            <a:r>
              <a:rPr lang="ko-KR" altLang="en-US" sz="800" b="1" spc="-150" dirty="0" smtClean="0"/>
              <a:t> 선택관광 및 대중교통</a:t>
            </a:r>
            <a:r>
              <a:rPr lang="en-US" altLang="ko-KR" sz="800" b="1" spc="-150" dirty="0" smtClean="0"/>
              <a:t>,</a:t>
            </a:r>
            <a:r>
              <a:rPr lang="ko-KR" altLang="en-US" sz="800" b="1" spc="-150" dirty="0" smtClean="0"/>
              <a:t> 열차 등 여행사가 확인</a:t>
            </a:r>
            <a:r>
              <a:rPr lang="en-US" altLang="ko-KR" sz="800" b="1" spc="-150" dirty="0" smtClean="0"/>
              <a:t>(</a:t>
            </a:r>
            <a:r>
              <a:rPr lang="ko-KR" altLang="en-US" sz="800" b="1" spc="-150" dirty="0" smtClean="0"/>
              <a:t>제어</a:t>
            </a:r>
            <a:r>
              <a:rPr lang="en-US" altLang="ko-KR" sz="800" b="1" spc="-150" dirty="0" smtClean="0"/>
              <a:t>)</a:t>
            </a:r>
            <a:r>
              <a:rPr lang="ko-KR" altLang="en-US" sz="800" b="1" spc="-150" dirty="0" smtClean="0"/>
              <a:t>할 수 없는 수단 제외</a:t>
            </a:r>
            <a:endParaRPr lang="ko-KR" altLang="en-US" sz="8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8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9581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93245"/>
            <a:ext cx="8352928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숙박시설의 안전상태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숙박시설에 대한 안전점검 실시 및 확인 현황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방화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방풍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방수시설 등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점검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확인 서류</a:t>
            </a:r>
            <a:r>
              <a:rPr lang="en-US" altLang="ko-KR" sz="1400" b="1" dirty="0"/>
              <a:t>)</a:t>
            </a:r>
            <a:r>
              <a:rPr lang="ko-KR" altLang="en-US" sz="1400" b="1" dirty="0" smtClean="0"/>
              <a:t>을 작성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실시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자사에서 직접 확인하는 점검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확인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해당 숙박시설이 점검한 사항을 자사에서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</a:t>
            </a:r>
            <a:r>
              <a:rPr lang="ko-KR" altLang="en-US" sz="1600" dirty="0" smtClean="0"/>
              <a:t>숙박시설의 안전장비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숙박시설에 비치되어 있는 안전구호장비 현황을 구체적으로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숙박시설의 운용인원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숙박시설이 안전 관련 인력을 운용하는 경우 작성하고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수영장이나 어린이 시설 등 부대시설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에 개별 운영 중인 안전인력이 있다면 작성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행사 진행과정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행사 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후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에서의 숙박시설 안전관리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9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4098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838415"/>
            <a:ext cx="8352928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음식점의 안전관리 및 위생상태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음식점의 시설물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출입문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공간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환풍시설</a:t>
            </a:r>
            <a:r>
              <a:rPr lang="ko-KR" altLang="en-US" sz="1400" b="1" dirty="0" smtClean="0"/>
              <a:t> 등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및</a:t>
            </a:r>
            <a:r>
              <a:rPr lang="en-US" altLang="ko-KR" sz="1400" b="1" dirty="0" smtClean="0"/>
              <a:t> </a:t>
            </a:r>
            <a:r>
              <a:rPr lang="ko-KR" altLang="en-US" sz="1400" b="1" dirty="0" err="1" smtClean="0"/>
              <a:t>식기구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식자재에</a:t>
            </a:r>
            <a:r>
              <a:rPr lang="ko-KR" altLang="en-US" sz="1400" b="1" dirty="0" smtClean="0"/>
              <a:t> 대한 안전점검 및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</a:t>
            </a:r>
            <a:r>
              <a:rPr lang="ko-KR" altLang="en-US" sz="1600" dirty="0" smtClean="0"/>
              <a:t>음식점의 화재 예방장치 및 소화시설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 이용 중 식사관련 안전 예방활동을 구체적으로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자유식인 경우에도 식사 관련 안전예방을 위한 활동을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67859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265287"/>
            <a:ext cx="8352928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선택관광 위험요소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포함여부와 관계 없이 여행자가 선택하거나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이용할 수 있는 모든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선택관광에 위험요소가 있는지 파악하고 그에 대한 대처방안이 있는지 확인하는 사항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</a:t>
            </a:r>
            <a:r>
              <a:rPr lang="ko-KR" altLang="en-US" sz="1400" b="1" dirty="0">
                <a:solidFill>
                  <a:srgbClr val="0000FF"/>
                </a:solidFill>
              </a:rPr>
              <a:t>예시는 작성을 돕기 위해 작성된 내용이므로</a:t>
            </a:r>
            <a:r>
              <a:rPr lang="en-US" altLang="ko-KR" sz="1400" b="1" dirty="0">
                <a:solidFill>
                  <a:srgbClr val="0000FF"/>
                </a:solidFill>
              </a:rPr>
              <a:t>,</a:t>
            </a:r>
            <a:r>
              <a:rPr lang="ko-KR" altLang="en-US" sz="1400" b="1" dirty="0">
                <a:solidFill>
                  <a:srgbClr val="0000FF"/>
                </a:solidFill>
              </a:rPr>
              <a:t> 자사 상품운영에 맞춰 구체적으로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자전거 타기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부딪힘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추락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사전예방을 위한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운영상 적용하는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발생 시 대처 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번지점프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긴장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장난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장비착용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</a:t>
            </a:r>
            <a:r>
              <a:rPr lang="ko-KR" altLang="en-US" sz="1400" b="1" dirty="0" smtClean="0"/>
              <a:t>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해양스포츠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장비착용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이용안내</a:t>
            </a:r>
            <a:r>
              <a:rPr lang="en-US" altLang="ko-KR" sz="1400" b="1" dirty="0" smtClean="0"/>
              <a:t>) : </a:t>
            </a:r>
            <a:r>
              <a:rPr lang="ko-KR" altLang="en-US" sz="1400" b="1" spc="-150" dirty="0"/>
              <a:t>사전예방을 위한 내용</a:t>
            </a:r>
            <a:r>
              <a:rPr lang="en-US" altLang="ko-KR" sz="1400" b="1" spc="-150" dirty="0"/>
              <a:t>, </a:t>
            </a:r>
            <a:r>
              <a:rPr lang="ko-KR" altLang="en-US" sz="1400" b="1" spc="-150" dirty="0"/>
              <a:t>운영상 적용하는 내용</a:t>
            </a:r>
            <a:r>
              <a:rPr lang="en-US" altLang="ko-KR" sz="1400" b="1" spc="-150" dirty="0"/>
              <a:t>, </a:t>
            </a:r>
            <a:r>
              <a:rPr lang="ko-KR" altLang="en-US" sz="1400" b="1" spc="-150" dirty="0"/>
              <a:t>발생 시 대처 </a:t>
            </a:r>
            <a:r>
              <a:rPr lang="ko-KR" altLang="en-US" sz="1400" b="1" spc="-150" dirty="0" smtClean="0"/>
              <a:t>내용</a:t>
            </a:r>
            <a:endParaRPr lang="en-US" altLang="ko-KR" sz="1400" b="1" spc="-15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일상생활 범위의 통상적인 선택관광이라면 위험 요소가 없을 수 있으므로</a:t>
            </a:r>
            <a:r>
              <a:rPr lang="en-US" altLang="ko-KR" sz="1600" dirty="0" smtClean="0"/>
              <a:t>, ‘</a:t>
            </a:r>
            <a:r>
              <a:rPr lang="ko-KR" altLang="en-US" sz="1600" dirty="0" smtClean="0"/>
              <a:t>위험 선택관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광 없음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으로 표기해도 무방함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단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위험 선택관광이 없는 경우에도 간단한 설명이나 사유를 작성하면 심사위원이 이해하는데 좀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더 도움이 될 수 있음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en-US" altLang="ko-KR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3542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32856"/>
            <a:ext cx="8352928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대형사건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사고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다수 인원의 상해사고나 사망 및 중경상 등 큰 피해를 입을 수 있는 요소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,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endParaRPr lang="en-US" altLang="ko-KR" sz="400" b="1" dirty="0" smtClean="0"/>
          </a:p>
          <a:p>
            <a:r>
              <a:rPr lang="en-US" altLang="ko-KR" sz="1400" b="1" dirty="0" smtClean="0">
                <a:solidFill>
                  <a:srgbClr val="00B050"/>
                </a:solidFill>
              </a:rPr>
              <a:t>     </a:t>
            </a:r>
            <a:r>
              <a:rPr lang="en-US" altLang="ko-KR" sz="1400" b="1" dirty="0">
                <a:solidFill>
                  <a:srgbClr val="00B050"/>
                </a:solidFill>
              </a:rPr>
              <a:t>· </a:t>
            </a:r>
            <a:r>
              <a:rPr lang="ko-KR" altLang="en-US" sz="1400" b="1" dirty="0" smtClean="0">
                <a:solidFill>
                  <a:srgbClr val="00B050"/>
                </a:solidFill>
              </a:rPr>
              <a:t>관광버스 이용 상품으로 교통사고 가능성 있음</a:t>
            </a:r>
            <a:endParaRPr lang="en-US" altLang="ko-KR" sz="1400" b="1" dirty="0" smtClean="0">
              <a:solidFill>
                <a:srgbClr val="00B050"/>
              </a:solidFill>
            </a:endParaRP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1) </a:t>
            </a:r>
            <a:r>
              <a:rPr lang="ko-KR" altLang="en-US" sz="1400" b="1" dirty="0" smtClean="0"/>
              <a:t>사전예방 활동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행사 전 차량점검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최신 </a:t>
            </a:r>
            <a:r>
              <a:rPr lang="en-US" altLang="ko-KR" sz="1400" b="1" dirty="0" smtClean="0"/>
              <a:t>5</a:t>
            </a:r>
            <a:r>
              <a:rPr lang="ko-KR" altLang="en-US" sz="1400" b="1" dirty="0" err="1" smtClean="0"/>
              <a:t>년이내</a:t>
            </a:r>
            <a:r>
              <a:rPr lang="ko-KR" altLang="en-US" sz="1400" b="1" dirty="0" smtClean="0"/>
              <a:t> 출시된 차량 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버스회사 점검 확인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2) </a:t>
            </a:r>
            <a:r>
              <a:rPr lang="ko-KR" altLang="en-US" sz="1400" b="1" dirty="0" smtClean="0"/>
              <a:t>운영에서의 안전관리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무사고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년 이상 경력의 운전기사 배정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운전기사의 피로도 수시 확인</a:t>
            </a:r>
            <a:r>
              <a:rPr lang="en-US" altLang="ko-KR" sz="1400" b="1" dirty="0" smtClean="0"/>
              <a:t>, </a:t>
            </a: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</a:t>
            </a:r>
            <a:r>
              <a:rPr lang="ko-KR" altLang="en-US" sz="1400" b="1" dirty="0" smtClean="0"/>
              <a:t>안전벨트 </a:t>
            </a:r>
            <a:r>
              <a:rPr lang="ko-KR" altLang="en-US" sz="1400" b="1" dirty="0"/>
              <a:t>착용 확인 </a:t>
            </a:r>
            <a:r>
              <a:rPr lang="ko-KR" altLang="en-US" sz="1400" b="1" dirty="0" smtClean="0"/>
              <a:t>철저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장거리 운행 시 휴게시간 지정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3) </a:t>
            </a:r>
            <a:r>
              <a:rPr lang="ko-KR" altLang="en-US" sz="1400" b="1" dirty="0" smtClean="0"/>
              <a:t>발생 시 대응방안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신속하고 정확한 대응을 위해 안전자격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또는 교육</a:t>
            </a:r>
            <a:r>
              <a:rPr lang="en-US" altLang="ko-KR" sz="1400" b="1" dirty="0"/>
              <a:t>) </a:t>
            </a:r>
            <a:r>
              <a:rPr lang="ko-KR" altLang="en-US" sz="1400" b="1" dirty="0"/>
              <a:t>우수자 인솔자 </a:t>
            </a:r>
            <a:r>
              <a:rPr lang="ko-KR" altLang="en-US" sz="1400" b="1" dirty="0" smtClean="0"/>
              <a:t>배정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</a:t>
            </a:r>
            <a:r>
              <a:rPr lang="ko-KR" altLang="en-US" sz="1400" b="1" dirty="0" smtClean="0"/>
              <a:t>가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본사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및 병원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경찰 즉각 연락 → 나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응급조치 및 상황 확인 → 다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후송 및 본사 대응</a:t>
            </a:r>
            <a:endParaRPr lang="en-US" altLang="ko-KR" sz="1400" b="1" dirty="0" smtClean="0"/>
          </a:p>
          <a:p>
            <a:endParaRPr lang="en-US" altLang="ko-KR" sz="400" b="1" dirty="0" smtClean="0"/>
          </a:p>
          <a:p>
            <a:r>
              <a:rPr lang="en-US" altLang="ko-KR" sz="1400" b="1" dirty="0" smtClean="0">
                <a:solidFill>
                  <a:srgbClr val="00B050"/>
                </a:solidFill>
              </a:rPr>
              <a:t>     · </a:t>
            </a:r>
            <a:r>
              <a:rPr lang="ko-KR" altLang="en-US" sz="1400" b="1" dirty="0" smtClean="0">
                <a:solidFill>
                  <a:srgbClr val="00B050"/>
                </a:solidFill>
              </a:rPr>
              <a:t>해양스포츠가 포함 된 상품으로 가능성은 매우 적지만 대형사고 가능성 있음</a:t>
            </a:r>
            <a:endParaRPr lang="en-US" altLang="ko-KR" sz="1400" b="1" dirty="0" smtClean="0">
              <a:solidFill>
                <a:srgbClr val="00B050"/>
              </a:solidFill>
            </a:endParaRPr>
          </a:p>
          <a:p>
            <a:r>
              <a:rPr lang="en-US" altLang="ko-KR" sz="1400" b="1" dirty="0" smtClean="0"/>
              <a:t>       </a:t>
            </a:r>
            <a:r>
              <a:rPr lang="en-US" altLang="ko-KR" sz="1400" b="1" dirty="0"/>
              <a:t>1) </a:t>
            </a:r>
            <a:r>
              <a:rPr lang="ko-KR" altLang="en-US" sz="1400" b="1" dirty="0"/>
              <a:t>사전예방 활동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안전현황 사전 점검 후 업체 선정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업체 운용인력의 자격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보험가입 확인</a:t>
            </a:r>
            <a:endParaRPr lang="en-US" altLang="ko-KR" sz="1400" b="1" dirty="0"/>
          </a:p>
          <a:p>
            <a:r>
              <a:rPr lang="en-US" altLang="ko-KR" sz="1400" b="1" dirty="0"/>
              <a:t>       2) </a:t>
            </a:r>
            <a:r>
              <a:rPr lang="ko-KR" altLang="en-US" sz="1400" b="1" dirty="0"/>
              <a:t>운영에서의 안전관리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안전 주의사항 설명 의무적 시행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운영 직전 장비상태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진행과정을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</a:t>
            </a:r>
            <a:r>
              <a:rPr lang="ko-KR" altLang="en-US" sz="1400" b="1" dirty="0" smtClean="0"/>
              <a:t> 인솔자가 지켜보면서 확인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지병 또는 </a:t>
            </a:r>
            <a:r>
              <a:rPr lang="ko-KR" altLang="en-US" sz="1400" b="1" dirty="0" err="1" smtClean="0"/>
              <a:t>기왕증</a:t>
            </a:r>
            <a:r>
              <a:rPr lang="ko-KR" altLang="en-US" sz="1400" b="1" dirty="0" smtClean="0"/>
              <a:t> 등 여행자의 병력 확인</a:t>
            </a:r>
            <a:endParaRPr lang="en-US" altLang="ko-KR" sz="1400" b="1" dirty="0"/>
          </a:p>
          <a:p>
            <a:r>
              <a:rPr lang="en-US" altLang="ko-KR" sz="1400" b="1" dirty="0" smtClean="0"/>
              <a:t>       3</a:t>
            </a:r>
            <a:r>
              <a:rPr lang="en-US" altLang="ko-KR" sz="1400" b="1" dirty="0"/>
              <a:t>) </a:t>
            </a:r>
            <a:r>
              <a:rPr lang="ko-KR" altLang="en-US" sz="1400" b="1" dirty="0"/>
              <a:t>발생 시 </a:t>
            </a:r>
            <a:r>
              <a:rPr lang="ko-KR" altLang="en-US" sz="1400" b="1" dirty="0" smtClean="0"/>
              <a:t>대응방안</a:t>
            </a:r>
            <a:endParaRPr lang="en-US" altLang="ko-KR" sz="1400" b="1" dirty="0"/>
          </a:p>
          <a:p>
            <a:r>
              <a:rPr lang="en-US" altLang="ko-KR" sz="1400" b="1" dirty="0"/>
              <a:t>           </a:t>
            </a:r>
            <a:r>
              <a:rPr lang="ko-KR" altLang="en-US" sz="1400" b="1" dirty="0"/>
              <a:t>가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본사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및 병원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경찰 즉각 연락 → 나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응급조치 및 상황 확인 → 다</a:t>
            </a:r>
            <a:r>
              <a:rPr lang="en-US" altLang="ko-KR" sz="1400" b="1" dirty="0"/>
              <a:t>. </a:t>
            </a:r>
            <a:r>
              <a:rPr lang="ko-KR" altLang="en-US" sz="1400" b="1" dirty="0"/>
              <a:t>후송 및 본사 대응</a:t>
            </a:r>
            <a:endParaRPr lang="en-US" altLang="ko-KR" sz="1400" b="1" spc="-15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en-US" altLang="ko-KR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3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7060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868032"/>
            <a:ext cx="8352928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여행상품을 이용하게 되는 경우 소비자에게 제공되는 유의사항 및 준비물 등 안전</a:t>
            </a:r>
            <a:endParaRPr lang="en-US" altLang="ko-KR" sz="1600" dirty="0" smtClean="0"/>
          </a:p>
          <a:p>
            <a:r>
              <a:rPr lang="ko-KR" altLang="en-US" sz="1600" dirty="0" smtClean="0"/>
              <a:t>  관련 정보제공 사항 전체를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상품의 특성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현지상황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여행시기를 반영하여 소비자가 알아야 할 안전정보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소비자가 사전에 여행사에 알려야 할 사항 및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여행에 필요한 필수 준비물 등 제공되는 여행정보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자유여행인 경우에도 안전에 관한 일체 정보제공 사항을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854116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551544"/>
            <a:ext cx="8352928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여행상품을 이용하면서 소비자에게 제공되는 연락처 정보를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해당여행상품을 이용하면서 문제가 발생하거나 안전사건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사고가 발생한 경우 소비자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가 취할 수 있는 연락방법 및 체계 등을 구체적으로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인솔자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가이드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의 연락처 및 인솔자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가이드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가 없는 경우 연락 방법 및 연락 가능한 연락처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회사 및 거래처 등의 연락처 및 체계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여행사 제어범위가 아닌 경우 관리책임자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교통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숙박 등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에게 연락 할 수 있도록 제공하는 연락처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여행사나 거래처가 아닌 직접적인 도움을 받을 수 있는 </a:t>
            </a:r>
            <a:r>
              <a:rPr lang="ko-KR" altLang="en-US" sz="1400" b="1" dirty="0" err="1" smtClean="0"/>
              <a:t>공기관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병원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소방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경찰 등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의 연락처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자유여행인 경우에도 안전연락처 관련 일체 정보제공 사항을 작성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99176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96604"/>
            <a:ext cx="8352928" cy="20005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슬라이드부터는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여행상품의 기획과정 및 타 상품 대비 차별성에 관하여 단계별로 구체적으로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새로운 아이템 및 아이디어를 반영하여 상품 구성 및 기획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새로운 지역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인프라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또는 독창성을 반영한 상품 구성 및 기획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기존 상품에 새로운 서비스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효율성 및</a:t>
            </a:r>
            <a:r>
              <a:rPr lang="en-US" altLang="ko-KR" sz="1400" b="1" dirty="0" smtClean="0"/>
              <a:t> </a:t>
            </a:r>
            <a:r>
              <a:rPr lang="ko-KR" altLang="en-US" sz="1400" b="1" dirty="0" err="1" smtClean="0"/>
              <a:t>접근성</a:t>
            </a:r>
            <a:r>
              <a:rPr lang="ko-KR" altLang="en-US" sz="1400" b="1" dirty="0" smtClean="0"/>
              <a:t> 향상 등 업그레이드 된 상품 구성 및 기획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96677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664202"/>
            <a:ext cx="8352928" cy="24929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 교육적 요소 또는 공식축제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문화예술 등을 활용하였는지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지역의 특성을 반영하였거나 역사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스토리텔링</a:t>
            </a:r>
            <a:r>
              <a:rPr lang="ko-KR" altLang="en-US" sz="1400" b="1" dirty="0" smtClean="0"/>
              <a:t> 등 각종 교육요소를 반영하였는지 작성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지역의 축제를 반영하였거나 공연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어울림마당</a:t>
            </a:r>
            <a:r>
              <a:rPr lang="ko-KR" altLang="en-US" sz="1400" b="1" dirty="0" smtClean="0"/>
              <a:t> 등 각종 문화예술을 반영하였는지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문화해설사를</a:t>
            </a:r>
            <a:r>
              <a:rPr lang="ko-KR" altLang="en-US" sz="1600" dirty="0" smtClean="0"/>
              <a:t> 활용하거나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인솔자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가이드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를 활용한 현지에 대한 구체적인 설명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표현 등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이 있는 경우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36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82333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520766"/>
            <a:ext cx="8352928" cy="27084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환경보호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친환경 업체나 수단 이용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도보 활용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취식 처리 등</a:t>
            </a:r>
            <a:endParaRPr lang="en-US" altLang="ko-KR" sz="1600" dirty="0" smtClean="0"/>
          </a:p>
          <a:p>
            <a:pPr marL="285750" indent="-285750">
              <a:buFontTx/>
              <a:buChar char="-"/>
            </a:pPr>
            <a:endParaRPr lang="en-US" altLang="ko-KR" sz="14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자연 및 문화재 보호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동식물 보호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문화재훼손 방지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쓰레기 처리 등</a:t>
            </a:r>
            <a:endParaRPr lang="en-US" altLang="ko-KR" sz="1600" dirty="0"/>
          </a:p>
          <a:p>
            <a:pPr marL="285750" indent="-285750">
              <a:buFontTx/>
              <a:buChar char="-"/>
            </a:pPr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공생연관성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현지물품 생산 또는 구매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현지 기업 또는 개인 도움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사회 환원 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유명관광지나 큰 도시보다는 농촌이나 현지 숨겨진 관광자원을 활용하고 현지의 영농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소규모업체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</a:t>
            </a:r>
            <a:r>
              <a:rPr lang="ko-KR" altLang="en-US" sz="1400" b="1" dirty="0" smtClean="0"/>
              <a:t> 등을 활용하는 상품 평가↑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37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67818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65246"/>
            <a:ext cx="8352928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판매관리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담당부서 또는 담당자 지정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판매실적의 관리 및 보고 방안을 작성</a:t>
            </a:r>
            <a:endParaRPr lang="en-US" altLang="ko-KR" sz="1400" dirty="0" smtClean="0"/>
          </a:p>
          <a:p>
            <a:pPr marL="285750" indent="-285750">
              <a:buFontTx/>
              <a:buChar char="-"/>
            </a:pPr>
            <a:endParaRPr lang="en-US" altLang="ko-KR" sz="14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광고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홍보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계획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선정되었을 경우를 가정하여 해당 여행상품의 광고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홍보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계획을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7720" y="36677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상품명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7720" y="360713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일반패키지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섬여행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트래킹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레포츠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농촌체험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7720" y="1324422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17720" y="4284636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버스여행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열차여행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선박여행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자전거여행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17720" y="4969320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호텔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모텔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펜션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방갈로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캠핑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/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 없음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7720" y="5662468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무박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2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4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5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박 이상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7720" y="2368406"/>
            <a:ext cx="6696744" cy="369332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글상자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내용을 삭제하고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계절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작성하세요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8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131840" y="756540"/>
            <a:ext cx="2088232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금액 기재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64236" y="756540"/>
            <a:ext cx="2056236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금액 기재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31840" y="1641404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31840" y="2217533"/>
            <a:ext cx="576064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31840" y="2793467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3369596"/>
            <a:ext cx="576064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31840" y="3954952"/>
            <a:ext cx="576064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ko-KR" altLang="en-US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17720" y="4798636"/>
            <a:ext cx="6874760" cy="175432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ko-KR" alt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 작성</a:t>
            </a:r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ko-KR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7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221140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1918568"/>
            <a:ext cx="8352928" cy="446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 여가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레져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휴양 등의 목적에 부합한지에 대한 평가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전반적인 일정이나 각 여행요소들이 여가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레져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휴양 등에 적합한지를 설명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부합요소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소비자의 개별 자유시간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충분한 휴식시간 또는 관광시간 할애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취미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취향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관심 등을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일부 해소할 수 있는 일정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적정한 이동시간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다양한 </a:t>
            </a:r>
            <a:r>
              <a:rPr lang="ko-KR" altLang="en-US" sz="1400" b="1" dirty="0" err="1" smtClean="0"/>
              <a:t>레져</a:t>
            </a:r>
            <a:r>
              <a:rPr lang="ko-KR" altLang="en-US" sz="1400" b="1" dirty="0" smtClean="0"/>
              <a:t> 활동 포함 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여가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레져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휴양이 아닌 경우에도 해당 상품의 기본 목적 및 </a:t>
            </a:r>
            <a:r>
              <a:rPr lang="ko-KR" altLang="en-US" sz="1600" dirty="0" err="1" smtClean="0"/>
              <a:t>컨셉</a:t>
            </a:r>
            <a:r>
              <a:rPr lang="ko-KR" altLang="en-US" sz="1600" dirty="0" smtClean="0"/>
              <a:t> 등에 따라 볼거리</a:t>
            </a:r>
            <a:r>
              <a:rPr lang="en-US" altLang="ko-KR" sz="1600" dirty="0" smtClean="0"/>
              <a:t>,</a:t>
            </a:r>
          </a:p>
          <a:p>
            <a:r>
              <a:rPr lang="en-US" altLang="ko-KR" sz="1600" dirty="0" smtClean="0"/>
              <a:t>  </a:t>
            </a:r>
            <a:r>
              <a:rPr lang="ko-KR" altLang="en-US" sz="1600" dirty="0" err="1" smtClean="0"/>
              <a:t>먹을거리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즐길거리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등을 목적이나 </a:t>
            </a:r>
            <a:r>
              <a:rPr lang="ko-KR" altLang="en-US" sz="1600" dirty="0" err="1" smtClean="0"/>
              <a:t>컨셉에</a:t>
            </a:r>
            <a:r>
              <a:rPr lang="ko-KR" altLang="en-US" sz="1600" dirty="0" smtClean="0"/>
              <a:t> 맞도록 제공하고 있는 사항이 있다면 작성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</a:t>
            </a: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>
                <a:solidFill>
                  <a:srgbClr val="0000FF"/>
                </a:solidFill>
              </a:rPr>
              <a:t>,</a:t>
            </a:r>
            <a:r>
              <a:rPr lang="ko-KR" altLang="en-US" sz="1400" b="1" dirty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>
              <a:solidFill>
                <a:srgbClr val="0000FF"/>
              </a:solidFill>
            </a:endParaRPr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먹거리여행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주목적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전 일정 지역 특산물을 이용한 특식이 제공되는 상품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1</a:t>
            </a:r>
            <a:r>
              <a:rPr lang="ko-KR" altLang="en-US" sz="1400" b="1" dirty="0" smtClean="0"/>
              <a:t>일차 </a:t>
            </a:r>
            <a:r>
              <a:rPr lang="en-US" altLang="ko-KR" sz="1400" b="1" dirty="0" smtClean="0"/>
              <a:t>(</a:t>
            </a:r>
            <a:r>
              <a:rPr lang="ko-KR" altLang="en-US" sz="1400" b="1" dirty="0"/>
              <a:t>아침</a:t>
            </a:r>
            <a:r>
              <a:rPr lang="en-US" altLang="ko-KR" sz="1400" b="1" dirty="0"/>
              <a:t>) : </a:t>
            </a:r>
            <a:r>
              <a:rPr lang="ko-KR" altLang="en-US" sz="1400" b="1" dirty="0" smtClean="0"/>
              <a:t>아침출발로 </a:t>
            </a:r>
            <a:r>
              <a:rPr lang="ko-KR" altLang="en-US" sz="1400" b="1" dirty="0" err="1" smtClean="0"/>
              <a:t>불포함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점심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err="1" smtClean="0"/>
              <a:t>ㅇㅇ지역의</a:t>
            </a:r>
            <a:r>
              <a:rPr lang="ko-KR" altLang="en-US" sz="1400" b="1" dirty="0" smtClean="0"/>
              <a:t> 유명한 고기를 화로에</a:t>
            </a:r>
            <a:r>
              <a:rPr lang="en-US" altLang="ko-KR" sz="1400" b="1" dirty="0" smtClean="0"/>
              <a:t>..&gt;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저녁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smtClean="0"/>
              <a:t>지역 소주와 각종 메뉴를 곁들인</a:t>
            </a:r>
            <a:r>
              <a:rPr lang="en-US" altLang="ko-KR" sz="1400" b="1" dirty="0" smtClean="0"/>
              <a:t>…&gt;</a:t>
            </a:r>
            <a:r>
              <a:rPr lang="en-US" altLang="ko-KR" sz="1400" b="1" dirty="0"/>
              <a:t/>
            </a:r>
            <a:br>
              <a:rPr lang="en-US" altLang="ko-KR" sz="1400" b="1" dirty="0"/>
            </a:br>
            <a:r>
              <a:rPr lang="en-US" altLang="ko-KR" sz="1400" b="1" dirty="0" smtClean="0"/>
              <a:t>       2</a:t>
            </a:r>
            <a:r>
              <a:rPr lang="ko-KR" altLang="en-US" sz="1400" b="1" dirty="0" smtClean="0"/>
              <a:t>일차 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아침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smtClean="0"/>
              <a:t>일품인 </a:t>
            </a:r>
            <a:r>
              <a:rPr lang="ko-KR" altLang="en-US" sz="1400" b="1" dirty="0" err="1" smtClean="0"/>
              <a:t>ㅇㅇ고기를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맑은탕으로</a:t>
            </a:r>
            <a:r>
              <a:rPr lang="en-US" altLang="ko-KR" sz="1400" b="1" dirty="0" smtClean="0"/>
              <a:t>…....&gt;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점심</a:t>
            </a:r>
            <a:r>
              <a:rPr lang="en-US" altLang="ko-KR" sz="1400" b="1" dirty="0" smtClean="0"/>
              <a:t>) 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&lt;</a:t>
            </a:r>
            <a:r>
              <a:rPr lang="ko-KR" altLang="en-US" sz="1400" b="1" dirty="0" err="1"/>
              <a:t>ㅇㅇ지역의</a:t>
            </a:r>
            <a:r>
              <a:rPr lang="ko-KR" altLang="en-US" sz="1400" b="1" dirty="0"/>
              <a:t> </a:t>
            </a:r>
            <a:r>
              <a:rPr lang="ko-KR" altLang="en-US" sz="1400" b="1" dirty="0" smtClean="0"/>
              <a:t>해산물을 활용한</a:t>
            </a:r>
            <a:r>
              <a:rPr lang="en-US" altLang="ko-KR" sz="1400" b="1" dirty="0" smtClean="0"/>
              <a:t>…….....&gt;</a:t>
            </a:r>
          </a:p>
          <a:p>
            <a:r>
              <a:rPr lang="en-US" altLang="ko-KR" sz="1400" b="1" dirty="0" smtClean="0"/>
              <a:t>               (</a:t>
            </a:r>
            <a:r>
              <a:rPr lang="ko-KR" altLang="en-US" sz="1400" b="1" dirty="0" smtClean="0"/>
              <a:t>저녁</a:t>
            </a:r>
            <a:r>
              <a:rPr lang="en-US" altLang="ko-KR" sz="1400" b="1" dirty="0" smtClean="0"/>
              <a:t>) </a:t>
            </a:r>
            <a:r>
              <a:rPr lang="en-US" altLang="ko-KR" sz="1400" b="1" dirty="0"/>
              <a:t>: </a:t>
            </a:r>
            <a:r>
              <a:rPr lang="ko-KR" altLang="en-US" sz="1400" b="1" dirty="0" err="1" smtClean="0"/>
              <a:t>ㅇㅇㅇ</a:t>
            </a:r>
            <a:r>
              <a:rPr lang="ko-KR" altLang="en-US" sz="1400" b="1" dirty="0"/>
              <a:t> </a:t>
            </a:r>
            <a:r>
              <a:rPr lang="en-US" altLang="ko-KR" sz="1400" b="1" dirty="0" smtClean="0"/>
              <a:t>&lt;</a:t>
            </a:r>
            <a:r>
              <a:rPr lang="ko-KR" altLang="en-US" sz="1400" b="1" dirty="0" err="1" smtClean="0"/>
              <a:t>ㅇㅇ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ㅇㅇ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ㅇㅇ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삼합이</a:t>
            </a:r>
            <a:r>
              <a:rPr lang="ko-KR" altLang="en-US" sz="1400" b="1" dirty="0" smtClean="0"/>
              <a:t> 더해진</a:t>
            </a:r>
            <a:r>
              <a:rPr lang="en-US" altLang="ko-KR" sz="1400" b="1" dirty="0" smtClean="0"/>
              <a:t>…....&gt;</a:t>
            </a:r>
            <a:endParaRPr lang="en-US" altLang="ko-KR" sz="16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7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028329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725757"/>
            <a:ext cx="8352928" cy="24314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소비자에게 제공되는 </a:t>
            </a:r>
            <a:r>
              <a:rPr lang="ko-KR" altLang="en-US" sz="1600" dirty="0" err="1" smtClean="0"/>
              <a:t>취소료</a:t>
            </a:r>
            <a:r>
              <a:rPr lang="ko-KR" altLang="en-US" sz="1600" dirty="0" smtClean="0"/>
              <a:t> 규정을 그대로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글자크기와 두께를 그대로 작성하되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페이지가 부족한 경우 줄이는 비율을 맞춰 작성하고</a:t>
            </a:r>
            <a:r>
              <a:rPr lang="en-US" altLang="ko-KR" sz="1400" b="1" dirty="0" smtClean="0"/>
              <a:t>,</a:t>
            </a: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색상도 소비자에게 제공되는 내용 그대로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국내여행표준약관에 준한 소비자분쟁해결기준을 적용하는 경우에는 </a:t>
            </a:r>
            <a:r>
              <a:rPr lang="en-US" altLang="ko-KR" sz="1400" b="1" dirty="0" smtClean="0"/>
              <a:t>‘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국내여행표준약관에 따른</a:t>
            </a:r>
            <a:endParaRPr lang="en-US" altLang="ko-KR" sz="1400" b="1" u="sng" dirty="0" smtClean="0">
              <a:solidFill>
                <a:srgbClr val="0000FF"/>
              </a:solidFill>
            </a:endParaRPr>
          </a:p>
          <a:p>
            <a:r>
              <a:rPr lang="en-US" altLang="ko-KR" sz="1400" b="1" dirty="0">
                <a:solidFill>
                  <a:srgbClr val="0000FF"/>
                </a:solidFill>
              </a:rPr>
              <a:t> 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  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u="sng" dirty="0" err="1" smtClean="0">
                <a:solidFill>
                  <a:srgbClr val="0000FF"/>
                </a:solidFill>
              </a:rPr>
              <a:t>취소료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 규정 적용</a:t>
            </a:r>
            <a:r>
              <a:rPr lang="en-US" altLang="ko-KR" sz="1400" b="1" dirty="0" smtClean="0"/>
              <a:t>’</a:t>
            </a:r>
            <a:r>
              <a:rPr lang="ko-KR" altLang="en-US" sz="1400" b="1" dirty="0" smtClean="0"/>
              <a:t>으로 표기하고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제공되고 있는 규정을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특약을 적용하는 경우 </a:t>
            </a:r>
            <a:r>
              <a:rPr lang="en-US" altLang="ko-KR" sz="1400" b="1" dirty="0" smtClean="0"/>
              <a:t>‘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특약에 따른 </a:t>
            </a:r>
            <a:r>
              <a:rPr lang="ko-KR" altLang="en-US" sz="1400" b="1" u="sng" dirty="0" err="1" smtClean="0">
                <a:solidFill>
                  <a:srgbClr val="0000FF"/>
                </a:solidFill>
              </a:rPr>
              <a:t>취소료</a:t>
            </a:r>
            <a:r>
              <a:rPr lang="ko-KR" altLang="en-US" sz="1400" b="1" u="sng" dirty="0" smtClean="0">
                <a:solidFill>
                  <a:srgbClr val="0000FF"/>
                </a:solidFill>
              </a:rPr>
              <a:t> </a:t>
            </a:r>
            <a:r>
              <a:rPr lang="ko-KR" altLang="en-US" sz="1400" b="1" u="sng" dirty="0">
                <a:solidFill>
                  <a:srgbClr val="0000FF"/>
                </a:solidFill>
              </a:rPr>
              <a:t>규정 적용</a:t>
            </a:r>
            <a:r>
              <a:rPr lang="en-US" altLang="ko-KR" sz="1400" b="1" dirty="0"/>
              <a:t>’</a:t>
            </a:r>
            <a:r>
              <a:rPr lang="ko-KR" altLang="en-US" sz="1400" b="1" dirty="0"/>
              <a:t>으로 표기하고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제공되고 있는 규정을 작성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07431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204859"/>
            <a:ext cx="8352928" cy="38164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본 슬라이드는 안전성 평가가 아닌 </a:t>
            </a:r>
            <a:r>
              <a:rPr lang="ko-KR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상품내용 구성</a:t>
            </a:r>
            <a:r>
              <a:rPr lang="ko-KR" altLang="en-US" sz="1600" dirty="0" smtClean="0"/>
              <a:t>에 대한 평가임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 반영된 선택관광 및 쇼핑 일정을 소비자에게 제공하는 내용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포함된 선택관광 내용을 소비자에게 제공하는 방식 그대로 작성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포함된 쇼핑 일정을 소비자에게 제공하는 방식 그대로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선택관광 및 쇼핑이 있는가 또는 없는가를 평가하지 않고</a:t>
            </a:r>
            <a:r>
              <a:rPr lang="en-US" altLang="ko-KR" sz="1600" dirty="0" smtClean="0"/>
              <a:t>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소비자에게 제공되는 정보의</a:t>
            </a:r>
            <a:endParaRPr lang="en-US" altLang="ko-KR" sz="1600" b="1" u="sng" dirty="0" smtClean="0">
              <a:solidFill>
                <a:srgbClr val="FF0000"/>
              </a:solidFill>
            </a:endParaRPr>
          </a:p>
          <a:p>
            <a:r>
              <a:rPr lang="en-US" altLang="ko-KR" sz="1600" b="1" dirty="0" smtClean="0">
                <a:solidFill>
                  <a:srgbClr val="FF0000"/>
                </a:solidFill>
              </a:rPr>
              <a:t>  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구체성과 상품의 목적 </a:t>
            </a:r>
            <a:r>
              <a:rPr lang="ko-KR" altLang="en-US" sz="1600" b="1" u="sng" dirty="0" err="1" smtClean="0">
                <a:solidFill>
                  <a:srgbClr val="FF0000"/>
                </a:solidFill>
              </a:rPr>
              <a:t>부합성</a:t>
            </a:r>
            <a:r>
              <a:rPr lang="ko-KR" altLang="en-US" sz="1600" b="1" u="sng" dirty="0" smtClean="0">
                <a:solidFill>
                  <a:srgbClr val="FF0000"/>
                </a:solidFill>
              </a:rPr>
              <a:t> 등을 평가</a:t>
            </a:r>
            <a:r>
              <a:rPr lang="ko-KR" altLang="en-US" sz="1600" dirty="0" smtClean="0"/>
              <a:t>하는 사항임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</a:t>
            </a:r>
            <a:r>
              <a:rPr lang="en-US" altLang="ko-KR" sz="1400" b="1" dirty="0" smtClean="0"/>
              <a:t> 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예시는 작성을 돕기 위해 작성된 내용이므로</a:t>
            </a:r>
            <a:r>
              <a:rPr lang="en-US" altLang="ko-KR" sz="1400" b="1" dirty="0" smtClean="0">
                <a:solidFill>
                  <a:srgbClr val="0000FF"/>
                </a:solidFill>
              </a:rPr>
              <a:t>,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 자사 상품운영에 맞춰 구체적으로 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선택관광</a:t>
            </a:r>
            <a:r>
              <a:rPr lang="en-US" altLang="ko-KR" sz="1400" b="1" dirty="0" smtClean="0"/>
              <a:t>1 : </a:t>
            </a:r>
            <a:r>
              <a:rPr lang="ko-KR" altLang="en-US" sz="1400" b="1" dirty="0" err="1" smtClean="0"/>
              <a:t>해안레일바이크</a:t>
            </a:r>
            <a:r>
              <a:rPr lang="ko-KR" altLang="en-US" sz="1400" b="1" dirty="0" smtClean="0"/>
              <a:t> 탑승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</a:t>
            </a:r>
            <a:r>
              <a:rPr lang="ko-KR" altLang="en-US" sz="1400" b="1" dirty="0" smtClean="0"/>
              <a:t>☞ 가격 </a:t>
            </a:r>
            <a:r>
              <a:rPr lang="en-US" altLang="ko-KR" sz="1400" b="1" dirty="0" smtClean="0"/>
              <a:t>: (000</a:t>
            </a:r>
            <a:r>
              <a:rPr lang="ko-KR" altLang="en-US" sz="1400" b="1" dirty="0" smtClean="0"/>
              <a:t>원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일정 </a:t>
            </a:r>
            <a:r>
              <a:rPr lang="en-US" altLang="ko-KR" sz="1400" b="1" dirty="0" smtClean="0"/>
              <a:t>: 1</a:t>
            </a:r>
            <a:r>
              <a:rPr lang="ko-KR" altLang="en-US" sz="1400" b="1" dirty="0" smtClean="0"/>
              <a:t>일차 오후</a:t>
            </a:r>
            <a:r>
              <a:rPr lang="en-US" altLang="ko-KR" sz="1400" b="1" dirty="0" smtClean="0"/>
              <a:t> / </a:t>
            </a:r>
            <a:r>
              <a:rPr lang="ko-KR" altLang="en-US" sz="1400" b="1" dirty="0" smtClean="0"/>
              <a:t>소요시간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약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시간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내용설명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유의사항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쇼핑일정</a:t>
            </a:r>
            <a:r>
              <a:rPr lang="en-US" altLang="ko-KR" sz="1400" b="1" dirty="0" smtClean="0"/>
              <a:t>1 </a:t>
            </a:r>
            <a:r>
              <a:rPr lang="en-US" altLang="ko-KR" sz="1400" b="1" dirty="0"/>
              <a:t>: </a:t>
            </a:r>
            <a:r>
              <a:rPr lang="ko-KR" altLang="en-US" sz="1400" b="1" dirty="0" err="1" smtClean="0"/>
              <a:t>ㅇㅇ인삼판매점</a:t>
            </a:r>
            <a:r>
              <a:rPr lang="en-US" altLang="ko-KR" sz="1400" b="1" dirty="0"/>
              <a:t/>
            </a:r>
            <a:br>
              <a:rPr lang="en-US" altLang="ko-KR" sz="1400" b="1" dirty="0"/>
            </a:br>
            <a:r>
              <a:rPr lang="en-US" altLang="ko-KR" sz="1400" b="1" dirty="0" smtClean="0"/>
              <a:t>       </a:t>
            </a:r>
            <a:r>
              <a:rPr lang="ko-KR" altLang="en-US" sz="1400" b="1" dirty="0" smtClean="0"/>
              <a:t>☞ 가격 </a:t>
            </a:r>
            <a:r>
              <a:rPr lang="en-US" altLang="ko-KR" sz="1400" b="1" dirty="0"/>
              <a:t>: (000</a:t>
            </a:r>
            <a:r>
              <a:rPr lang="ko-KR" altLang="en-US" sz="1400" b="1" dirty="0"/>
              <a:t>원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/ </a:t>
            </a:r>
            <a:r>
              <a:rPr lang="ko-KR" altLang="en-US" sz="1400" b="1" dirty="0"/>
              <a:t>일정 </a:t>
            </a:r>
            <a:r>
              <a:rPr lang="en-US" altLang="ko-KR" sz="1400" b="1" dirty="0"/>
              <a:t>: 1</a:t>
            </a:r>
            <a:r>
              <a:rPr lang="ko-KR" altLang="en-US" sz="1400" b="1" dirty="0"/>
              <a:t>일차 오후</a:t>
            </a:r>
            <a:r>
              <a:rPr lang="en-US" altLang="ko-KR" sz="1400" b="1" dirty="0"/>
              <a:t> / </a:t>
            </a:r>
            <a:r>
              <a:rPr lang="ko-KR" altLang="en-US" sz="1400" b="1" dirty="0"/>
              <a:t>소요시간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약</a:t>
            </a:r>
            <a:r>
              <a:rPr lang="en-US" altLang="ko-KR" sz="1400" b="1" dirty="0"/>
              <a:t>1</a:t>
            </a:r>
            <a:r>
              <a:rPr lang="ko-KR" altLang="en-US" sz="1400" b="1" dirty="0"/>
              <a:t>시간 </a:t>
            </a:r>
            <a:r>
              <a:rPr lang="en-US" altLang="ko-KR" sz="1400" b="1" dirty="0"/>
              <a:t>/ </a:t>
            </a:r>
            <a:r>
              <a:rPr lang="ko-KR" altLang="en-US" sz="1400" b="1" dirty="0"/>
              <a:t>내용설명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ㅇㅇ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/ </a:t>
            </a:r>
            <a:r>
              <a:rPr lang="ko-KR" altLang="en-US" sz="1400" b="1" dirty="0"/>
              <a:t>유의사항 </a:t>
            </a:r>
            <a:r>
              <a:rPr lang="en-US" altLang="ko-KR" sz="1400" b="1" dirty="0"/>
              <a:t>: </a:t>
            </a:r>
            <a:r>
              <a:rPr lang="ko-KR" altLang="en-US" sz="1400" b="1" dirty="0" err="1" smtClean="0"/>
              <a:t>ㅇㅇ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     </a:t>
            </a:r>
            <a:r>
              <a:rPr lang="ko-KR" altLang="en-US" sz="1400" b="1" dirty="0" smtClean="0"/>
              <a:t>환불정책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ㅇㅇ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179512" y="1560930"/>
            <a:ext cx="720080" cy="5153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</a:t>
            </a:r>
            <a:r>
              <a:rPr lang="ko-KR" altLang="en-US" sz="1200" dirty="0" smtClean="0"/>
              <a:t>일차</a:t>
            </a:r>
            <a:endParaRPr lang="ko-KR" altLang="en-US" sz="1200" dirty="0"/>
          </a:p>
        </p:txBody>
      </p:sp>
      <p:sp>
        <p:nvSpPr>
          <p:cNvPr id="10" name="직사각형 9"/>
          <p:cNvSpPr/>
          <p:nvPr/>
        </p:nvSpPr>
        <p:spPr>
          <a:xfrm>
            <a:off x="1043608" y="1560930"/>
            <a:ext cx="72008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08:00</a:t>
            </a:r>
            <a:endParaRPr lang="ko-KR" altLang="en-US" sz="1200" dirty="0"/>
          </a:p>
        </p:txBody>
      </p:sp>
      <p:sp>
        <p:nvSpPr>
          <p:cNvPr id="11" name="직사각형 10"/>
          <p:cNvSpPr/>
          <p:nvPr/>
        </p:nvSpPr>
        <p:spPr>
          <a:xfrm>
            <a:off x="1907704" y="1560930"/>
            <a:ext cx="3600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err="1" smtClean="0"/>
              <a:t>가나다역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번 출구 앞 집결</a:t>
            </a:r>
            <a:endParaRPr lang="ko-KR" altLang="en-US" sz="1200" dirty="0"/>
          </a:p>
        </p:txBody>
      </p:sp>
      <p:sp>
        <p:nvSpPr>
          <p:cNvPr id="12" name="직사각형 11"/>
          <p:cNvSpPr/>
          <p:nvPr/>
        </p:nvSpPr>
        <p:spPr>
          <a:xfrm>
            <a:off x="5652120" y="1560929"/>
            <a:ext cx="1008112" cy="2456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관광버스</a:t>
            </a:r>
            <a:endParaRPr lang="ko-KR" altLang="en-US" sz="1100" dirty="0"/>
          </a:p>
        </p:txBody>
      </p:sp>
      <p:sp>
        <p:nvSpPr>
          <p:cNvPr id="13" name="직사각형 12"/>
          <p:cNvSpPr/>
          <p:nvPr/>
        </p:nvSpPr>
        <p:spPr>
          <a:xfrm>
            <a:off x="6804248" y="1560929"/>
            <a:ext cx="1008112" cy="2456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가나다호텔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투</a:t>
            </a:r>
            <a:r>
              <a:rPr lang="ko-KR" altLang="en-US" sz="1100" dirty="0"/>
              <a:t>숙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7956376" y="1560930"/>
            <a:ext cx="1008112" cy="1192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아침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smtClean="0"/>
              <a:t>도시락 제공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16" name="직사각형 15"/>
          <p:cNvSpPr/>
          <p:nvPr/>
        </p:nvSpPr>
        <p:spPr>
          <a:xfrm>
            <a:off x="1043608" y="2064986"/>
            <a:ext cx="720080" cy="688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10:00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12:30</a:t>
            </a:r>
            <a:endParaRPr lang="ko-KR" altLang="en-US" sz="1200" dirty="0"/>
          </a:p>
        </p:txBody>
      </p:sp>
      <p:sp>
        <p:nvSpPr>
          <p:cNvPr id="17" name="직사각형 16"/>
          <p:cNvSpPr/>
          <p:nvPr/>
        </p:nvSpPr>
        <p:spPr>
          <a:xfrm>
            <a:off x="1907704" y="2064986"/>
            <a:ext cx="3600400" cy="688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여행지 도착 및 관광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자전거 이동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~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가나다 관람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21" name="직사각형 20"/>
          <p:cNvSpPr/>
          <p:nvPr/>
        </p:nvSpPr>
        <p:spPr>
          <a:xfrm>
            <a:off x="1043608" y="2825561"/>
            <a:ext cx="72008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12:30</a:t>
            </a:r>
            <a:endParaRPr lang="ko-KR" altLang="en-US" sz="1200" dirty="0"/>
          </a:p>
        </p:txBody>
      </p:sp>
      <p:sp>
        <p:nvSpPr>
          <p:cNvPr id="22" name="직사각형 21"/>
          <p:cNvSpPr/>
          <p:nvPr/>
        </p:nvSpPr>
        <p:spPr>
          <a:xfrm>
            <a:off x="1907704" y="2825561"/>
            <a:ext cx="3600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점심식사</a:t>
            </a:r>
            <a:endParaRPr lang="ko-KR" altLang="en-US" sz="1200" dirty="0"/>
          </a:p>
        </p:txBody>
      </p:sp>
      <p:sp>
        <p:nvSpPr>
          <p:cNvPr id="23" name="직사각형 22"/>
          <p:cNvSpPr/>
          <p:nvPr/>
        </p:nvSpPr>
        <p:spPr>
          <a:xfrm>
            <a:off x="7956376" y="2825561"/>
            <a:ext cx="1008112" cy="1191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점심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err="1" smtClean="0"/>
              <a:t>자유식</a:t>
            </a:r>
            <a:r>
              <a:rPr lang="ko-KR" altLang="en-US" sz="900" spc="-150" dirty="0" smtClean="0"/>
              <a:t>  </a:t>
            </a:r>
            <a:r>
              <a:rPr lang="ko-KR" altLang="en-US" sz="900" spc="-150" dirty="0" err="1" smtClean="0"/>
              <a:t>불포함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24" name="직사각형 23"/>
          <p:cNvSpPr/>
          <p:nvPr/>
        </p:nvSpPr>
        <p:spPr>
          <a:xfrm>
            <a:off x="1043608" y="3331567"/>
            <a:ext cx="720080" cy="685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14:00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16:00</a:t>
            </a:r>
            <a:endParaRPr lang="ko-KR" altLang="en-US" sz="1200" dirty="0"/>
          </a:p>
        </p:txBody>
      </p:sp>
      <p:sp>
        <p:nvSpPr>
          <p:cNvPr id="25" name="직사각형 24"/>
          <p:cNvSpPr/>
          <p:nvPr/>
        </p:nvSpPr>
        <p:spPr>
          <a:xfrm>
            <a:off x="1907704" y="3331567"/>
            <a:ext cx="3600400" cy="685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관광지 도착 및 가나다 체험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)</a:t>
            </a:r>
          </a:p>
          <a:p>
            <a:pPr algn="just"/>
            <a:r>
              <a:rPr lang="ko-KR" altLang="en-US" sz="1200" dirty="0" smtClean="0"/>
              <a:t>관광버스 이동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)</a:t>
            </a:r>
            <a:endParaRPr lang="en-US" altLang="ko-KR" sz="1200" dirty="0"/>
          </a:p>
          <a:p>
            <a:pPr algn="just"/>
            <a:r>
              <a:rPr lang="ko-KR" altLang="en-US" sz="1200" dirty="0" smtClean="0"/>
              <a:t>가나다 판매점</a:t>
            </a:r>
            <a:r>
              <a:rPr lang="en-US" altLang="ko-KR" sz="1200" dirty="0" smtClean="0"/>
              <a:t>(30</a:t>
            </a:r>
            <a:r>
              <a:rPr lang="ko-KR" altLang="en-US" sz="1200" dirty="0" smtClean="0"/>
              <a:t>분</a:t>
            </a:r>
            <a:r>
              <a:rPr lang="en-US" altLang="ko-KR" sz="1200" dirty="0" smtClean="0"/>
              <a:t>)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1043608" y="4092620"/>
            <a:ext cx="720080" cy="67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16:30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18:00</a:t>
            </a:r>
            <a:endParaRPr lang="ko-KR" altLang="en-US" sz="1200" dirty="0"/>
          </a:p>
        </p:txBody>
      </p:sp>
      <p:sp>
        <p:nvSpPr>
          <p:cNvPr id="27" name="직사각형 26"/>
          <p:cNvSpPr/>
          <p:nvPr/>
        </p:nvSpPr>
        <p:spPr>
          <a:xfrm>
            <a:off x="1907704" y="4092620"/>
            <a:ext cx="3600400" cy="67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가나다 </a:t>
            </a:r>
            <a:r>
              <a:rPr lang="ko-KR" altLang="en-US" sz="1200" dirty="0" err="1" smtClean="0"/>
              <a:t>레일바이크</a:t>
            </a:r>
            <a:r>
              <a:rPr lang="ko-KR" altLang="en-US" sz="1200" dirty="0" smtClean="0"/>
              <a:t> 탑승</a:t>
            </a:r>
            <a:endParaRPr lang="en-US" altLang="ko-KR" sz="1200" dirty="0" smtClean="0"/>
          </a:p>
          <a:p>
            <a:pPr algn="just"/>
            <a:r>
              <a:rPr lang="en-US" altLang="ko-KR" sz="1200" dirty="0" smtClean="0"/>
              <a:t>(2</a:t>
            </a:r>
            <a:r>
              <a:rPr lang="ko-KR" altLang="en-US" sz="1200" dirty="0" smtClean="0"/>
              <a:t>시간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ㅇㅇ</a:t>
            </a:r>
            <a:r>
              <a:rPr lang="en-US" altLang="ko-KR" sz="1200" dirty="0" smtClean="0"/>
              <a:t>~</a:t>
            </a:r>
            <a:r>
              <a:rPr lang="ko-KR" altLang="en-US" sz="1200" dirty="0" err="1" smtClean="0"/>
              <a:t>ㅇㅇ</a:t>
            </a:r>
            <a:r>
              <a:rPr lang="ko-KR" altLang="en-US" sz="1200" dirty="0" smtClean="0"/>
              <a:t> 왕복</a:t>
            </a:r>
            <a:r>
              <a:rPr lang="en-US" altLang="ko-KR" sz="1200" dirty="0" smtClean="0"/>
              <a:t>)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1043608" y="4845509"/>
            <a:ext cx="720080" cy="644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19:00</a:t>
            </a:r>
          </a:p>
          <a:p>
            <a:pPr algn="ctr"/>
            <a:r>
              <a:rPr lang="en-US" altLang="ko-KR" sz="1200" dirty="0" smtClean="0"/>
              <a:t>~</a:t>
            </a:r>
          </a:p>
          <a:p>
            <a:pPr algn="ctr"/>
            <a:r>
              <a:rPr lang="en-US" altLang="ko-KR" sz="1200" dirty="0" smtClean="0"/>
              <a:t>18:00</a:t>
            </a:r>
            <a:endParaRPr lang="ko-KR" altLang="en-US" sz="1200" dirty="0"/>
          </a:p>
        </p:txBody>
      </p:sp>
      <p:sp>
        <p:nvSpPr>
          <p:cNvPr id="30" name="직사각형 29"/>
          <p:cNvSpPr/>
          <p:nvPr/>
        </p:nvSpPr>
        <p:spPr>
          <a:xfrm>
            <a:off x="1907704" y="4845509"/>
            <a:ext cx="3600400" cy="644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ko-KR" altLang="en-US" sz="1200" dirty="0" smtClean="0"/>
              <a:t>숙소 이동</a:t>
            </a:r>
            <a:endParaRPr lang="en-US" altLang="ko-KR" sz="1200" dirty="0" smtClean="0"/>
          </a:p>
          <a:p>
            <a:pPr algn="just"/>
            <a:endParaRPr lang="en-US" altLang="ko-KR" sz="1200" dirty="0"/>
          </a:p>
          <a:p>
            <a:pPr algn="just"/>
            <a:r>
              <a:rPr lang="ko-KR" altLang="en-US" sz="1200" dirty="0" smtClean="0"/>
              <a:t>저녁식사</a:t>
            </a:r>
            <a:endParaRPr lang="en-US" altLang="ko-KR" sz="1200" dirty="0" smtClean="0"/>
          </a:p>
        </p:txBody>
      </p:sp>
      <p:sp>
        <p:nvSpPr>
          <p:cNvPr id="32" name="직사각형 31"/>
          <p:cNvSpPr/>
          <p:nvPr/>
        </p:nvSpPr>
        <p:spPr>
          <a:xfrm>
            <a:off x="7956376" y="4092619"/>
            <a:ext cx="1008112" cy="1397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저녁</a:t>
            </a:r>
            <a:endParaRPr lang="en-US" altLang="ko-KR" sz="1200" dirty="0" smtClean="0"/>
          </a:p>
          <a:p>
            <a:pPr algn="ctr"/>
            <a:r>
              <a:rPr lang="en-US" altLang="ko-KR" sz="900" spc="-150" dirty="0" smtClean="0"/>
              <a:t>(</a:t>
            </a:r>
            <a:r>
              <a:rPr lang="ko-KR" altLang="en-US" sz="900" spc="-150" dirty="0" smtClean="0"/>
              <a:t>특식 제공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33" name="직사각형 32"/>
          <p:cNvSpPr/>
          <p:nvPr/>
        </p:nvSpPr>
        <p:spPr>
          <a:xfrm>
            <a:off x="1043608" y="5567211"/>
            <a:ext cx="720080" cy="112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주요</a:t>
            </a:r>
            <a:endParaRPr lang="en-US" altLang="ko-KR" sz="1100" dirty="0" smtClean="0"/>
          </a:p>
          <a:p>
            <a:pPr algn="ctr"/>
            <a:r>
              <a:rPr lang="ko-KR" altLang="en-US" sz="1100" dirty="0" smtClean="0"/>
              <a:t>관광지 사진</a:t>
            </a:r>
            <a:endParaRPr lang="ko-KR" altLang="en-US" sz="1100" dirty="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577124"/>
            <a:ext cx="1728192" cy="1136869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618" y="5578089"/>
            <a:ext cx="1756486" cy="1118207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5567211"/>
            <a:ext cx="3312369" cy="1132068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7424309" y="5622194"/>
            <a:ext cx="82009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관광버스</a:t>
            </a:r>
            <a:endParaRPr lang="ko-KR" altLang="en-US" sz="900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4101712"/>
            <a:ext cx="1850859" cy="1388145"/>
          </a:xfrm>
          <a:prstGeom prst="rect">
            <a:avLst/>
          </a:prstGeom>
        </p:spPr>
      </p:pic>
      <p:sp>
        <p:nvSpPr>
          <p:cNvPr id="19" name="오른쪽 화살표 18"/>
          <p:cNvSpPr/>
          <p:nvPr/>
        </p:nvSpPr>
        <p:spPr>
          <a:xfrm rot="10800000">
            <a:off x="7596336" y="4611216"/>
            <a:ext cx="530690" cy="36004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212" y="1776954"/>
            <a:ext cx="896184" cy="66384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9512" y="764704"/>
            <a:ext cx="1082349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여행일정표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9512" y="1176410"/>
            <a:ext cx="72008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일차</a:t>
            </a:r>
            <a:endParaRPr lang="ko-KR" alt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43608" y="1176411"/>
            <a:ext cx="72008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smtClean="0"/>
              <a:t>시간</a:t>
            </a:r>
            <a:endParaRPr lang="ko-KR" alt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907704" y="1176411"/>
            <a:ext cx="36004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일 정</a:t>
            </a:r>
            <a:endParaRPr lang="ko-KR" alt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652120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smtClean="0"/>
              <a:t>교통</a:t>
            </a:r>
            <a:endParaRPr lang="ko-KR" alt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804248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숙박</a:t>
            </a:r>
            <a:endParaRPr lang="ko-KR" alt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956376" y="1176411"/>
            <a:ext cx="100811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식사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150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32111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229539"/>
            <a:ext cx="7746031" cy="34317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회사 및 임직원의 안전여행에 관한 인식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업무활동 등을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인력 및 교육 관련 현황</a:t>
            </a:r>
            <a:r>
              <a:rPr lang="en-US" altLang="ko-KR" sz="1400" b="1" dirty="0" smtClean="0"/>
              <a:t>&amp;</a:t>
            </a:r>
            <a:r>
              <a:rPr lang="ko-KR" altLang="en-US" sz="1400" b="1" dirty="0" smtClean="0"/>
              <a:t>운영은 별도 작성해야 하므로 본 페이지에 작성하지 않도록 함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안전을 전담 또는 담당하는 부서가 있거나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특정부서에 안전업무를 담당하도록</a:t>
            </a:r>
            <a:endParaRPr lang="en-US" altLang="ko-KR" sz="1600" dirty="0" smtClean="0"/>
          </a:p>
          <a:p>
            <a:r>
              <a:rPr lang="en-US" altLang="ko-KR" sz="1600" dirty="0" smtClean="0"/>
              <a:t>  </a:t>
            </a:r>
            <a:r>
              <a:rPr lang="ko-KR" altLang="en-US" sz="1600" dirty="0" smtClean="0"/>
              <a:t>하고 있는지에 관하여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현재 부서가 없는 경우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운영계획을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/>
              <a:t>- </a:t>
            </a:r>
            <a:r>
              <a:rPr lang="ko-KR" altLang="en-US" sz="1600" dirty="0" smtClean="0"/>
              <a:t>상품기획 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안전이 주제가 되거나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안전요소를 반영했던 사례 및 계획 등을 작성</a:t>
            </a:r>
            <a:endParaRPr lang="ko-KR" altLang="en-US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안전을 </a:t>
            </a:r>
            <a:r>
              <a:rPr lang="ko-KR" altLang="en-US" sz="1600" dirty="0" err="1" smtClean="0"/>
              <a:t>컨셉으로</a:t>
            </a:r>
            <a:r>
              <a:rPr lang="ko-KR" altLang="en-US" sz="1600" dirty="0" smtClean="0"/>
              <a:t> 광고나 홍보를 했었거나 계획이 있는 경우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기타 안전과 관련한 회사의 정책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사훈 등이 있거나 반영하려는 의지 등을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4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33212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391180"/>
            <a:ext cx="6526146" cy="16542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안전인력의 배정 및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지정 현황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조직도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을 작성하고 해당인력의 역할을 간략하게 정리</a:t>
            </a:r>
            <a:endParaRPr lang="en-US" altLang="ko-KR" sz="1100" dirty="0" smtClean="0"/>
          </a:p>
          <a:p>
            <a:r>
              <a:rPr lang="en-US" altLang="ko-KR" sz="1050" b="1" dirty="0" smtClean="0"/>
              <a:t>   </a:t>
            </a:r>
            <a:r>
              <a:rPr lang="en-US" altLang="ko-KR" sz="1050" b="1" dirty="0"/>
              <a:t>* </a:t>
            </a:r>
            <a:r>
              <a:rPr lang="ko-KR" altLang="en-US" sz="1050" b="1" dirty="0" smtClean="0"/>
              <a:t>교육 관련 현황</a:t>
            </a:r>
            <a:r>
              <a:rPr lang="en-US" altLang="ko-KR" sz="1050" b="1" dirty="0" smtClean="0"/>
              <a:t>&amp;</a:t>
            </a:r>
            <a:r>
              <a:rPr lang="ko-KR" altLang="en-US" sz="1050" b="1" dirty="0" smtClean="0"/>
              <a:t>운영은 별도 작성해야 하므로 본 페이지에 작성하지 않도록 함</a:t>
            </a:r>
            <a:endParaRPr lang="en-US" altLang="ko-KR" sz="1050" b="1" dirty="0" smtClean="0"/>
          </a:p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안전인력 수는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전체 직원 대비 안전을 담당하거나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취급하는 인원을 정확히 작성</a:t>
            </a:r>
            <a:endParaRPr lang="en-US" altLang="ko-KR" sz="1100" dirty="0" smtClean="0"/>
          </a:p>
          <a:p>
            <a:pPr marL="171450" indent="-171450">
              <a:buFontTx/>
              <a:buChar char="-"/>
            </a:pPr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업무구분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종사형태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에 따라 의무와 책임 및 역할 등을 작성하고 안전관련 자격증 소지자 현황 작</a:t>
            </a:r>
            <a:r>
              <a:rPr lang="ko-KR" altLang="en-US" sz="1100" dirty="0"/>
              <a:t>성</a:t>
            </a:r>
            <a:r>
              <a:rPr lang="ko-KR" altLang="en-US" sz="1100" dirty="0" smtClean="0"/>
              <a:t> </a:t>
            </a:r>
            <a:endParaRPr lang="en-US" altLang="ko-KR" sz="1100" dirty="0" smtClean="0"/>
          </a:p>
          <a:p>
            <a:endParaRPr lang="en-US" altLang="ko-KR" sz="200" dirty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안전여행을 위한 기존의 인력수급 방법 또는 향후 인력수급 계획을 작성</a:t>
            </a:r>
            <a:endParaRPr lang="en-US" altLang="ko-KR" sz="1100" dirty="0" smtClean="0"/>
          </a:p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기타 자사만의 안전 관련 인력정책 등이 있거나 반영하려는 아이디어 등을 작성</a:t>
            </a:r>
            <a:endParaRPr lang="en-US" altLang="ko-KR" sz="1100" dirty="0" smtClean="0"/>
          </a:p>
          <a:p>
            <a:endParaRPr lang="en-US" altLang="ko-KR" sz="200" dirty="0" smtClean="0"/>
          </a:p>
          <a:p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※ 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아래 내용은 작성을 돕기 위해 임의 작성 된 샘플이므로 자사에 맞도록 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재작성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000" dirty="0">
                <a:solidFill>
                  <a:srgbClr val="0000FF"/>
                </a:solidFill>
              </a:rPr>
              <a:t>※ </a:t>
            </a:r>
            <a:r>
              <a:rPr lang="ko-KR" altLang="en-US" sz="1000" dirty="0" smtClean="0">
                <a:solidFill>
                  <a:srgbClr val="0000FF"/>
                </a:solidFill>
              </a:rPr>
              <a:t>관련 내용을 확인하기 위한 사진</a:t>
            </a:r>
            <a:r>
              <a:rPr lang="en-US" altLang="ko-KR" sz="1000" dirty="0" smtClean="0">
                <a:solidFill>
                  <a:srgbClr val="0000FF"/>
                </a:solidFill>
              </a:rPr>
              <a:t>,</a:t>
            </a:r>
            <a:r>
              <a:rPr lang="ko-KR" altLang="en-US" sz="10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000" dirty="0">
              <a:solidFill>
                <a:srgbClr val="0000FF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820112" y="460704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대표이사</a:t>
            </a:r>
            <a:r>
              <a:rPr lang="en-US" altLang="ko-KR" sz="900" dirty="0" smtClean="0"/>
              <a:t>(1</a:t>
            </a:r>
            <a:r>
              <a:rPr lang="ko-KR" altLang="en-US" sz="900" dirty="0" smtClean="0"/>
              <a:t>명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5" name="직사각형 4"/>
          <p:cNvSpPr/>
          <p:nvPr/>
        </p:nvSpPr>
        <p:spPr>
          <a:xfrm>
            <a:off x="1820112" y="496708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안전관련 임원</a:t>
            </a:r>
            <a:r>
              <a:rPr lang="en-US" altLang="ko-KR" sz="900" spc="-150" dirty="0" smtClean="0"/>
              <a:t>(1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7" name="직사각형 6"/>
          <p:cNvSpPr/>
          <p:nvPr/>
        </p:nvSpPr>
        <p:spPr>
          <a:xfrm>
            <a:off x="1820112" y="532712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안전담당 직원</a:t>
            </a:r>
            <a:r>
              <a:rPr lang="en-US" altLang="ko-KR" sz="900" spc="-150" dirty="0" smtClean="0"/>
              <a:t>(6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8" name="직사각형 7"/>
          <p:cNvSpPr/>
          <p:nvPr/>
        </p:nvSpPr>
        <p:spPr>
          <a:xfrm>
            <a:off x="1820112" y="568716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안전담당 안내원</a:t>
            </a:r>
            <a:r>
              <a:rPr lang="en-US" altLang="ko-KR" sz="900" spc="-150" dirty="0" smtClean="0"/>
              <a:t>(2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cxnSp>
        <p:nvCxnSpPr>
          <p:cNvPr id="10" name="직선 연결선 9"/>
          <p:cNvCxnSpPr>
            <a:stCxn id="4" idx="2"/>
            <a:endCxn id="5" idx="0"/>
          </p:cNvCxnSpPr>
          <p:nvPr/>
        </p:nvCxnSpPr>
        <p:spPr>
          <a:xfrm>
            <a:off x="2402989" y="489508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>
            <a:stCxn id="5" idx="2"/>
            <a:endCxn id="7" idx="0"/>
          </p:cNvCxnSpPr>
          <p:nvPr/>
        </p:nvCxnSpPr>
        <p:spPr>
          <a:xfrm>
            <a:off x="2402989" y="525512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7" idx="2"/>
            <a:endCxn id="8" idx="0"/>
          </p:cNvCxnSpPr>
          <p:nvPr/>
        </p:nvCxnSpPr>
        <p:spPr>
          <a:xfrm>
            <a:off x="2402989" y="561516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85866" y="4618081"/>
            <a:ext cx="1856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대형 사건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·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사고 시 총괄책임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5866" y="5001204"/>
            <a:ext cx="4184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 이사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지정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 :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언론응대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안전 관련 인력관리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교육 총괄 지시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5866" y="5344186"/>
            <a:ext cx="5767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상품기획부서원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전원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 :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상품기획부서원은 안전사고 사전예방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매뉴얼 기획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교육 실무 등을 담당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5866" y="5704226"/>
            <a:ext cx="56012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인솔자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고객접점 안전 관련 안내 및 안내문 제공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사건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·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사고 대처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본사 및 현지여행사 연락책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449789" y="3121554"/>
            <a:ext cx="1165753" cy="2880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안전인력 현황</a:t>
            </a:r>
            <a:endParaRPr lang="ko-KR" altLang="en-US" sz="900" dirty="0"/>
          </a:p>
        </p:txBody>
      </p:sp>
      <p:sp>
        <p:nvSpPr>
          <p:cNvPr id="24" name="직사각형 23"/>
          <p:cNvSpPr/>
          <p:nvPr/>
        </p:nvSpPr>
        <p:spPr>
          <a:xfrm>
            <a:off x="1820113" y="3121554"/>
            <a:ext cx="4968552" cy="2880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당사는 중소여행사로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명의 직원이 근무하며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명의 직원 모두 안전 업무를 수행</a:t>
            </a:r>
            <a:endParaRPr lang="ko-KR" altLang="en-US" sz="900" dirty="0"/>
          </a:p>
        </p:txBody>
      </p:sp>
      <p:sp>
        <p:nvSpPr>
          <p:cNvPr id="26" name="직사각형 25"/>
          <p:cNvSpPr/>
          <p:nvPr/>
        </p:nvSpPr>
        <p:spPr>
          <a:xfrm>
            <a:off x="449790" y="6063536"/>
            <a:ext cx="2536076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안전관련 자격소지자 및 교육수료자 현황</a:t>
            </a:r>
            <a:endParaRPr lang="ko-KR" altLang="en-US" sz="900" dirty="0"/>
          </a:p>
        </p:txBody>
      </p:sp>
      <p:sp>
        <p:nvSpPr>
          <p:cNvPr id="28" name="직사각형 27"/>
          <p:cNvSpPr/>
          <p:nvPr/>
        </p:nvSpPr>
        <p:spPr>
          <a:xfrm>
            <a:off x="449789" y="460704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조직도 및 역할</a:t>
            </a:r>
            <a:endParaRPr lang="ko-KR" altLang="en-US" sz="900" dirty="0"/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26" y="5991528"/>
            <a:ext cx="993650" cy="63031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469857" y="6081292"/>
            <a:ext cx="19383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체험학습안전관리 수료자 </a:t>
            </a:r>
            <a:r>
              <a:rPr lang="en-US" altLang="ko-KR" sz="1000" dirty="0" smtClean="0"/>
              <a:t>5</a:t>
            </a:r>
            <a:r>
              <a:rPr lang="ko-KR" altLang="en-US" sz="1000" dirty="0" smtClean="0"/>
              <a:t>명</a:t>
            </a:r>
            <a:endParaRPr lang="en-US" altLang="ko-KR" sz="1000" dirty="0" smtClean="0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863" y="5991528"/>
            <a:ext cx="763177" cy="63031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114084" y="6081292"/>
            <a:ext cx="13805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소방안전관리자 </a:t>
            </a:r>
            <a:r>
              <a:rPr lang="en-US" altLang="ko-KR" sz="1000" dirty="0" smtClean="0"/>
              <a:t>2</a:t>
            </a:r>
            <a:r>
              <a:rPr lang="ko-KR" altLang="en-US" sz="1000" dirty="0" smtClean="0"/>
              <a:t>명</a:t>
            </a:r>
            <a:endParaRPr lang="en-US" altLang="ko-KR" sz="1000" dirty="0" smtClean="0"/>
          </a:p>
        </p:txBody>
      </p:sp>
      <p:sp>
        <p:nvSpPr>
          <p:cNvPr id="34" name="직사각형 33"/>
          <p:cNvSpPr/>
          <p:nvPr/>
        </p:nvSpPr>
        <p:spPr>
          <a:xfrm>
            <a:off x="449788" y="349574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 인사관리</a:t>
            </a:r>
            <a:endParaRPr lang="ko-KR" altLang="en-US" sz="900" dirty="0"/>
          </a:p>
        </p:txBody>
      </p:sp>
      <p:sp>
        <p:nvSpPr>
          <p:cNvPr id="35" name="직사각형 34"/>
          <p:cNvSpPr/>
          <p:nvPr/>
        </p:nvSpPr>
        <p:spPr>
          <a:xfrm>
            <a:off x="1820112" y="349574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인사채용</a:t>
            </a:r>
            <a:endParaRPr lang="ko-KR" altLang="en-US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2985865" y="3529856"/>
            <a:ext cx="4924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당사는 신규직원 채용 시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안전여행 비중을 높여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자격소지자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교육이수자 등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채용</a:t>
            </a:r>
            <a:endParaRPr lang="en-US" altLang="ko-KR" sz="1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85865" y="3872838"/>
            <a:ext cx="5710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프리랜서 인솔자 사용하는 경우에도 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TC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자격증은 물론 체험학습안전과정을 수료한 인원만 사용</a:t>
            </a:r>
            <a:endParaRPr lang="en-US" altLang="ko-KR" sz="1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85864" y="4236654"/>
            <a:ext cx="56525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안전자격은 인사고과에 반영하며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매년 안전 우수종사자 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인을 선정하여 시상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기념품 및 상금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1820112" y="385578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인솔자 사용</a:t>
            </a:r>
            <a:endParaRPr lang="ko-KR" altLang="en-US" sz="900" dirty="0"/>
          </a:p>
        </p:txBody>
      </p:sp>
      <p:sp>
        <p:nvSpPr>
          <p:cNvPr id="39" name="직사각형 38"/>
          <p:cNvSpPr/>
          <p:nvPr/>
        </p:nvSpPr>
        <p:spPr>
          <a:xfrm>
            <a:off x="1820112" y="4219596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인사고과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991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8478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82212"/>
            <a:ext cx="8352928" cy="3570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- 1</a:t>
            </a:r>
            <a:r>
              <a:rPr lang="ko-KR" altLang="en-US" sz="1600" dirty="0" smtClean="0"/>
              <a:t>년간 시행했거나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참여 했던 안전 관련 교육현황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자사 임직원을 대상으로 안전교육을 시행하지 않았거나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참여하지 않았다면 향후 시행 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거래처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교통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숙박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식사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선택관광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쇼핑점</a:t>
            </a:r>
            <a:r>
              <a:rPr lang="ko-KR" altLang="en-US" sz="1600" dirty="0" smtClean="0"/>
              <a:t> 등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를 대상으로 시행 한 교육실적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거래처 임직원 대상 교육실적이 없다면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시행 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거래처를 대상으로 직접교육하지 않더라도 확인하는 사항이 있다면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확인한 사항이 없다면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시행 계획을 작성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자사 내부 또는 거래처를 대상으로 안전관련 공문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매뉴얼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안내문 등을 전달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배포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공지</a:t>
            </a:r>
            <a:endParaRPr lang="en-US" altLang="ko-KR" sz="1600" dirty="0" smtClean="0"/>
          </a:p>
          <a:p>
            <a:r>
              <a:rPr lang="ko-KR" altLang="en-US" sz="1600" dirty="0" smtClean="0"/>
              <a:t>  한 업무사항이 있다면 해당 내용을 작성</a:t>
            </a:r>
            <a:endParaRPr lang="en-US" altLang="ko-KR" sz="1600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자체제작이 아니더라도 협회나 관련기관 등에서 받은 공문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매뉴얼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안내문 등을 전달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배포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공지한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사실을 작성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11835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1815782"/>
            <a:ext cx="8352928" cy="4493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배상책임보험 가입한 경우 가입금액 및 가입기간 작성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보험증서 사진 삽입 금지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사진을 삽입하는 경우 </a:t>
            </a:r>
            <a:r>
              <a:rPr lang="ko-KR" altLang="en-US" sz="1400" b="1" dirty="0" err="1" smtClean="0"/>
              <a:t>업체명</a:t>
            </a:r>
            <a:r>
              <a:rPr lang="ko-KR" altLang="en-US" sz="1400" b="1" dirty="0" smtClean="0"/>
              <a:t> 노출로 감점을 받게 됨에 주의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배상책임보험에 가입하지 않은 경우 소비자에게 보상할 수 있는 방안 또는 계획을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예수금 적립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또는 자사만의 다른 방안이 있다면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특정 통장에 적립하거나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배상 관련 기타 보험에 가입하였다면 해당 내용을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영업보증보험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공제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본 내용과 무관하므로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 금지</a:t>
            </a:r>
            <a:endParaRPr lang="en-US" altLang="ko-KR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여행자보험이 포함된 상품은 보상금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보상내용 등을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구체적인 상황을 예시로 설명하면 평가↑</a:t>
            </a:r>
            <a:endParaRPr lang="en-US" altLang="ko-KR" sz="1600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책임있는</a:t>
            </a:r>
            <a:r>
              <a:rPr lang="ko-KR" altLang="en-US" sz="1400" b="1" dirty="0" smtClean="0"/>
              <a:t> 사건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사고로 사망 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자사는 소규모 여행사로 보상 어려움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/>
              <a:t>책임있는</a:t>
            </a:r>
            <a:r>
              <a:rPr lang="ko-KR" altLang="en-US" sz="1400" b="1" dirty="0"/>
              <a:t> 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상해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자사 대표의 자본으로 단체 상해가 아닌 경우 보상 가능</a:t>
            </a:r>
            <a:endParaRPr lang="en-US" altLang="ko-KR" sz="1400" b="1" dirty="0" smtClean="0"/>
          </a:p>
          <a:p>
            <a:endParaRPr lang="en-US" altLang="ko-KR" sz="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책임없는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사망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보상 불가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책임없는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상해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사안에 따라 도의적 차원의 보상의지 있음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30416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3001595"/>
            <a:ext cx="8352928" cy="17235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자사에서 사용하고 있는 매뉴얼의 기본 구성과 내용을 간략히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자사에서 직접 만들지 않았더라도 외부의 자료를 활용하거나 사용하고 있다면 해당 내용을 작성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/>
              <a:t>매뉴얼이 아닌 안전 관련 안내문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홍보물</a:t>
            </a:r>
            <a:r>
              <a:rPr lang="en-US" altLang="ko-KR" sz="1400" b="1" dirty="0"/>
              <a:t>, </a:t>
            </a:r>
            <a:r>
              <a:rPr lang="ko-KR" altLang="en-US" sz="1400" b="1" dirty="0" err="1"/>
              <a:t>브로셔</a:t>
            </a:r>
            <a:r>
              <a:rPr lang="ko-KR" altLang="en-US" sz="1400" b="1" dirty="0"/>
              <a:t> 등 활용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사용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하고 있는 모든 </a:t>
            </a:r>
            <a:r>
              <a:rPr lang="ko-KR" altLang="en-US" sz="1400" b="1" dirty="0" smtClean="0"/>
              <a:t>형태의 파일 또는</a:t>
            </a:r>
            <a:endParaRPr lang="en-US" altLang="ko-KR" sz="1400" b="1" dirty="0"/>
          </a:p>
          <a:p>
            <a:r>
              <a:rPr lang="ko-KR" altLang="en-US" sz="1400" b="1" dirty="0" smtClean="0"/>
              <a:t>     서면 </a:t>
            </a:r>
            <a:r>
              <a:rPr lang="ko-KR" altLang="en-US" sz="1400" b="1" dirty="0"/>
              <a:t>자료가 해당범위에 </a:t>
            </a:r>
            <a:r>
              <a:rPr lang="ko-KR" altLang="en-US" sz="1400" b="1" dirty="0" smtClean="0"/>
              <a:t>속함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협회 및 관광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여행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관련 각종 유관기관으로부터 받은 모든 안전 관련 자료도 해당범위에 속함</a:t>
            </a:r>
            <a:endParaRPr lang="en-US" altLang="ko-KR" sz="1400" b="1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1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322765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020193"/>
            <a:ext cx="8352928" cy="4001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여행지 위험요소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해당여행상품 운영상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해당 여행지에 위험요소가 있는지 파악하고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그에 대한 대처방안이 있는지 확인하는 사항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본 </a:t>
            </a:r>
            <a:r>
              <a:rPr lang="ko-KR" altLang="en-US" sz="1400" b="1" dirty="0">
                <a:solidFill>
                  <a:srgbClr val="0000FF"/>
                </a:solidFill>
              </a:rPr>
              <a:t>예시는 작성을 돕기 위해 작성된 내용이므로</a:t>
            </a:r>
            <a:r>
              <a:rPr lang="en-US" altLang="ko-KR" sz="1400" b="1" dirty="0">
                <a:solidFill>
                  <a:srgbClr val="0000FF"/>
                </a:solidFill>
              </a:rPr>
              <a:t>,</a:t>
            </a:r>
            <a:r>
              <a:rPr lang="ko-KR" altLang="en-US" sz="1400" b="1" dirty="0">
                <a:solidFill>
                  <a:srgbClr val="0000FF"/>
                </a:solidFill>
              </a:rPr>
              <a:t> 자사 상품운영에 맞춰 구체적으로 </a:t>
            </a:r>
            <a:r>
              <a:rPr lang="ko-KR" altLang="en-US" sz="1400" b="1" dirty="0" smtClean="0">
                <a:solidFill>
                  <a:srgbClr val="0000FF"/>
                </a:solidFill>
              </a:rPr>
              <a:t>작성</a:t>
            </a:r>
            <a:endParaRPr lang="en-US" altLang="ko-KR" sz="1400" b="1" dirty="0" smtClean="0">
              <a:solidFill>
                <a:srgbClr val="0000FF"/>
              </a:solidFill>
            </a:endParaRP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산행코스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등산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사다리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사전예방을 위한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운영상 적용하는 내용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발생 시 대처 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해안걷기코스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절벽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난간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</a:t>
            </a:r>
            <a:r>
              <a:rPr lang="ko-KR" altLang="en-US" sz="1400" b="1" dirty="0" smtClean="0"/>
              <a:t>내용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· </a:t>
            </a:r>
            <a:r>
              <a:rPr lang="ko-KR" altLang="en-US" sz="1400" b="1" dirty="0" smtClean="0"/>
              <a:t>전망대코스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추락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사진찍기</a:t>
            </a:r>
            <a:r>
              <a:rPr lang="en-US" altLang="ko-KR" sz="1400" b="1" dirty="0" smtClean="0"/>
              <a:t>) 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</a:t>
            </a:r>
            <a:r>
              <a:rPr lang="ko-KR" altLang="en-US" sz="1400" b="1" dirty="0" smtClean="0"/>
              <a:t>내용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물놀이시설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장비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개별행동</a:t>
            </a:r>
            <a:r>
              <a:rPr lang="en-US" altLang="ko-KR" sz="1400" b="1" dirty="0" smtClean="0"/>
              <a:t>)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운영상 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내용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· </a:t>
            </a:r>
            <a:r>
              <a:rPr lang="ko-KR" altLang="en-US" sz="1400" b="1" dirty="0" err="1" smtClean="0"/>
              <a:t>관광특구</a:t>
            </a:r>
            <a:r>
              <a:rPr lang="ko-KR" altLang="en-US" sz="1400" b="1" dirty="0" smtClean="0"/>
              <a:t> 또는 시즌관광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유동인구 복잡에 따른 다툼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일행이탈</a:t>
            </a:r>
            <a:r>
              <a:rPr lang="en-US" altLang="ko-KR" sz="1400" b="1" dirty="0" smtClean="0"/>
              <a:t>) : </a:t>
            </a:r>
            <a:r>
              <a:rPr lang="ko-KR" altLang="en-US" sz="1400" b="1" dirty="0"/>
              <a:t>사전예방을 위한 내용</a:t>
            </a:r>
            <a:r>
              <a:rPr lang="en-US" altLang="ko-KR" sz="1400" b="1" dirty="0"/>
              <a:t>, </a:t>
            </a:r>
            <a:r>
              <a:rPr lang="ko-KR" altLang="en-US" sz="1400" b="1" dirty="0" smtClean="0"/>
              <a:t>운영상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 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적용하는 내용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발생 시 대처 내용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일상생활 범위의 통상적인 일정이라면 위험 여행지가 없을 수 있으므로</a:t>
            </a:r>
            <a:r>
              <a:rPr lang="en-US" altLang="ko-KR" sz="1600" dirty="0" smtClean="0"/>
              <a:t>, ‘</a:t>
            </a:r>
            <a:r>
              <a:rPr lang="ko-KR" altLang="en-US" sz="1600" dirty="0" smtClean="0"/>
              <a:t>위험 여행지</a:t>
            </a:r>
            <a:endParaRPr lang="en-US" altLang="ko-KR" sz="1600" dirty="0" smtClean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없음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으로 표기해도 무방함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단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위험 여행지가 없는 경우에도 간단한 설명이나 사유를 작성하면 심사위원이 이해하는데 좀 더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도움이 될 수 있음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교통수단 및 선택관광은 제외</a:t>
            </a:r>
            <a:endParaRPr lang="en-US" altLang="ko-KR" sz="1600" dirty="0" smtClean="0">
              <a:solidFill>
                <a:srgbClr val="0000FF"/>
              </a:solidFill>
            </a:endParaRPr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en-US" altLang="ko-KR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628800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326228"/>
            <a:ext cx="8352928" cy="3354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교통수단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차량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선박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안전상태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교통수단에 대한 안전점검 실시 및 확인 현황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연식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상태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점검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확인 서류</a:t>
            </a:r>
            <a:r>
              <a:rPr lang="en-US" altLang="ko-KR" sz="1400" b="1" dirty="0"/>
              <a:t>)</a:t>
            </a:r>
            <a:r>
              <a:rPr lang="ko-KR" altLang="en-US" sz="1400" b="1" dirty="0" smtClean="0"/>
              <a:t>을 작성</a:t>
            </a:r>
            <a:r>
              <a:rPr lang="en-US" altLang="ko-KR" sz="1400" b="1" dirty="0" smtClean="0"/>
              <a:t/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실시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자사에서 직접 확인하는 점검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확인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해당 교통업체가 점검한 사항을 자사에서 확인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/>
              <a:t>해당 여행상품에서 이용하는 교통수단</a:t>
            </a:r>
            <a:r>
              <a:rPr lang="en-US" altLang="ko-KR" sz="1600" dirty="0"/>
              <a:t>(</a:t>
            </a:r>
            <a:r>
              <a:rPr lang="ko-KR" altLang="en-US" sz="1600" dirty="0"/>
              <a:t>차량</a:t>
            </a:r>
            <a:r>
              <a:rPr lang="en-US" altLang="ko-KR" sz="1600" dirty="0"/>
              <a:t>&amp;</a:t>
            </a:r>
            <a:r>
              <a:rPr lang="ko-KR" altLang="en-US" sz="1600" dirty="0"/>
              <a:t>선박</a:t>
            </a:r>
            <a:r>
              <a:rPr lang="en-US" altLang="ko-KR" sz="1600" dirty="0"/>
              <a:t>)</a:t>
            </a:r>
            <a:r>
              <a:rPr lang="ko-KR" altLang="en-US" sz="1600" dirty="0"/>
              <a:t>의 </a:t>
            </a:r>
            <a:r>
              <a:rPr lang="ko-KR" altLang="en-US" sz="1600" dirty="0" smtClean="0"/>
              <a:t>안전장비 </a:t>
            </a:r>
            <a:r>
              <a:rPr lang="ko-KR" altLang="en-US" sz="1600" dirty="0"/>
              <a:t>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해당 교통수단에 비치되어 있는 안전구호장비 현황을 구체적으로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해당 여행상품에서 이용하는 교통수단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차량</a:t>
            </a:r>
            <a:r>
              <a:rPr lang="en-US" altLang="ko-KR" sz="1600" dirty="0" smtClean="0"/>
              <a:t>&amp;</a:t>
            </a:r>
            <a:r>
              <a:rPr lang="ko-KR" altLang="en-US" sz="1600" dirty="0" smtClean="0"/>
              <a:t>선박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운전기사 확인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교통수단에 투입되는 운전기사 및 선장에 대한 </a:t>
            </a:r>
            <a:r>
              <a:rPr lang="en-US" altLang="ko-KR" sz="1400" b="1" dirty="0" smtClean="0"/>
              <a:t>DB</a:t>
            </a:r>
            <a:r>
              <a:rPr lang="ko-KR" altLang="en-US" sz="1400" b="1" dirty="0" smtClean="0"/>
              <a:t>현황 및 자격 현황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해당 운전기사 및 선장의 업무방식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일일 운용시간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업무교대방식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기타 운용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관리 등</a:t>
            </a:r>
            <a:r>
              <a:rPr lang="en-US" altLang="ko-KR" sz="1400" b="1" dirty="0" smtClean="0"/>
              <a:t>)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행사 진행과정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행사 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행사 후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에서의 교통수단 안전관리 작성</a:t>
            </a:r>
            <a:endParaRPr lang="en-US" altLang="ko-KR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4086</TotalTime>
  <Words>2573</Words>
  <Application>Microsoft Office PowerPoint</Application>
  <PresentationFormat>화면 슬라이드 쇼(4:3)</PresentationFormat>
  <Paragraphs>371</Paragraphs>
  <Slides>24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24</vt:i4>
      </vt:variant>
      <vt:variant>
        <vt:lpstr>슬라이드 제목</vt:lpstr>
      </vt:variant>
      <vt:variant>
        <vt:i4>24</vt:i4>
      </vt:variant>
    </vt:vector>
  </HeadingPairs>
  <TitlesOfParts>
    <vt:vector size="50" baseType="lpstr">
      <vt:lpstr>맑은 고딕</vt:lpstr>
      <vt:lpstr>Arial</vt:lpstr>
      <vt:lpstr>Office 테마</vt:lpstr>
      <vt:lpstr>3_Office 테마</vt:lpstr>
      <vt:lpstr>4_Office 테마</vt:lpstr>
      <vt:lpstr>5_Office 테마</vt:lpstr>
      <vt:lpstr>6_Office 테마</vt:lpstr>
      <vt:lpstr>7_Office 테마</vt:lpstr>
      <vt:lpstr>8_Office 테마</vt:lpstr>
      <vt:lpstr>9_Office 테마</vt:lpstr>
      <vt:lpstr>10_Office 테마</vt:lpstr>
      <vt:lpstr>11_Office 테마</vt:lpstr>
      <vt:lpstr>12_Office 테마</vt:lpstr>
      <vt:lpstr>13_Office 테마</vt:lpstr>
      <vt:lpstr>14_Office 테마</vt:lpstr>
      <vt:lpstr>15_Office 테마</vt:lpstr>
      <vt:lpstr>16_Office 테마</vt:lpstr>
      <vt:lpstr>17_Office 테마</vt:lpstr>
      <vt:lpstr>18_Office 테마</vt:lpstr>
      <vt:lpstr>19_Office 테마</vt:lpstr>
      <vt:lpstr>20_Office 테마</vt:lpstr>
      <vt:lpstr>1_Office 테마</vt:lpstr>
      <vt:lpstr>21_Office 테마</vt:lpstr>
      <vt:lpstr>22_Office 테마</vt:lpstr>
      <vt:lpstr>2_Office 테마</vt:lpstr>
      <vt:lpstr>24_Office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D@NN</cp:lastModifiedBy>
  <cp:revision>193</cp:revision>
  <dcterms:created xsi:type="dcterms:W3CDTF">2021-10-05T00:57:59Z</dcterms:created>
  <dcterms:modified xsi:type="dcterms:W3CDTF">2023-07-03T00:09:03Z</dcterms:modified>
</cp:coreProperties>
</file>